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3" r:id="rId1"/>
  </p:sldMasterIdLst>
  <p:notesMasterIdLst>
    <p:notesMasterId r:id="rId24"/>
  </p:notesMasterIdLst>
  <p:sldIdLst>
    <p:sldId id="256" r:id="rId2"/>
    <p:sldId id="307" r:id="rId3"/>
    <p:sldId id="308" r:id="rId4"/>
    <p:sldId id="310" r:id="rId5"/>
    <p:sldId id="311" r:id="rId6"/>
    <p:sldId id="312" r:id="rId7"/>
    <p:sldId id="313" r:id="rId8"/>
    <p:sldId id="319" r:id="rId9"/>
    <p:sldId id="309" r:id="rId10"/>
    <p:sldId id="321" r:id="rId11"/>
    <p:sldId id="314" r:id="rId12"/>
    <p:sldId id="320" r:id="rId13"/>
    <p:sldId id="316" r:id="rId14"/>
    <p:sldId id="317" r:id="rId15"/>
    <p:sldId id="315" r:id="rId16"/>
    <p:sldId id="322" r:id="rId17"/>
    <p:sldId id="324" r:id="rId18"/>
    <p:sldId id="325" r:id="rId19"/>
    <p:sldId id="329" r:id="rId20"/>
    <p:sldId id="328" r:id="rId21"/>
    <p:sldId id="326" r:id="rId22"/>
    <p:sldId id="327" r:id="rId2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2" pos="7679">
          <p15:clr>
            <a:srgbClr val="A4A3A4"/>
          </p15:clr>
        </p15:guide>
        <p15:guide id="3" orient="horz" pos="26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D373D"/>
    <a:srgbClr val="2E3B42"/>
    <a:srgbClr val="2F383E"/>
    <a:srgbClr val="272E32"/>
    <a:srgbClr val="1A2126"/>
    <a:srgbClr val="2D353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413" autoAdjust="0"/>
    <p:restoredTop sz="94664"/>
  </p:normalViewPr>
  <p:slideViewPr>
    <p:cSldViewPr snapToGrid="0" snapToObjects="1" showGuides="1">
      <p:cViewPr varScale="1">
        <p:scale>
          <a:sx n="103" d="100"/>
          <a:sy n="103" d="100"/>
        </p:scale>
        <p:origin x="-160" y="-112"/>
      </p:cViewPr>
      <p:guideLst>
        <p:guide orient="horz" pos="266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52A8-60F0-4147-96DB-BE96E861DE5D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F3031-336B-F74A-B3D1-4F6513419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192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 blocks</a:t>
            </a:r>
          </a:p>
          <a:p>
            <a:r>
              <a:rPr lang="en-US" dirty="0" smtClean="0"/>
              <a:t>Blocks replicated around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C9542-D81A-864F-A747-83A5F8ACB5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681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functions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C9542-D81A-864F-A747-83A5F8ACB5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4447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8" name="Shape 33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9" name="Shape 3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 Title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42147" y="3517795"/>
            <a:ext cx="7455404" cy="1852104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200" b="0" i="0">
                <a:solidFill>
                  <a:schemeClr val="bg1"/>
                </a:solidFill>
                <a:latin typeface="Roboto Light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1400" b="0" i="0" dirty="0">
                <a:solidFill>
                  <a:srgbClr val="004169"/>
                </a:solidFill>
                <a:latin typeface="Roboto Light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67031" y="2571067"/>
            <a:ext cx="2692294" cy="52430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6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0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3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054331" y="3401854"/>
            <a:ext cx="7314969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638522" y="6372808"/>
            <a:ext cx="2174033" cy="3359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 Ope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 Two-third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2503918"/>
            <a:ext cx="3415037" cy="3308794"/>
          </a:xfrm>
        </p:spPr>
        <p:txBody>
          <a:bodyPr anchor="t"/>
          <a:lstStyle>
            <a:lvl1pPr marL="0" indent="0" algn="l">
              <a:lnSpc>
                <a:spcPct val="90000"/>
              </a:lnSpc>
              <a:buNone/>
              <a:defRPr sz="2800" baseline="0">
                <a:solidFill>
                  <a:schemeClr val="tx1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text. To add emphasis to a word use </a:t>
            </a:r>
            <a:r>
              <a:rPr lang="en-US" dirty="0" err="1" smtClean="0"/>
              <a:t>Roboto</a:t>
            </a:r>
            <a:r>
              <a:rPr lang="en-US" dirty="0" smtClean="0"/>
              <a:t> Medium and/or the bright blue</a:t>
            </a:r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 Two-third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495358" y="2503917"/>
            <a:ext cx="3192633" cy="3327455"/>
          </a:xfrm>
        </p:spPr>
        <p:txBody>
          <a:bodyPr anchor="t"/>
          <a:lstStyle>
            <a:lvl1pPr marL="0" indent="0" algn="l">
              <a:lnSpc>
                <a:spcPct val="90000"/>
              </a:lnSpc>
              <a:buNone/>
              <a:defRPr sz="2800" baseline="0">
                <a:solidFill>
                  <a:schemeClr val="tx1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text. To add emphasis to a word in the group use </a:t>
            </a:r>
            <a:r>
              <a:rPr lang="en-US" dirty="0" err="1" smtClean="0"/>
              <a:t>Roboto</a:t>
            </a:r>
            <a:r>
              <a:rPr lang="en-US" dirty="0" smtClean="0"/>
              <a:t> Medium and/or the bright blue on that word</a:t>
            </a:r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88825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" y="626535"/>
            <a:ext cx="11313561" cy="792162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Co-Bra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435100"/>
            <a:ext cx="1131356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917700" y="6258743"/>
            <a:ext cx="0" cy="478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 — ADD LOGO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Co-Bran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435100"/>
            <a:ext cx="1131356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917700" y="6258743"/>
            <a:ext cx="0" cy="478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 — ADD LOGO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 Blank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5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6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 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 i="0" dirty="0">
              <a:solidFill>
                <a:srgbClr val="F5F5F5"/>
              </a:solidFill>
              <a:latin typeface="Roboto Light" charset="0"/>
              <a:cs typeface="Roboto Light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5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6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 Quote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5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6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492899" y="2080731"/>
            <a:ext cx="9059284" cy="2295332"/>
          </a:xfrm>
        </p:spPr>
        <p:txBody>
          <a:bodyPr anchor="ctr"/>
          <a:lstStyle>
            <a:lvl1pPr>
              <a:defRPr baseline="0">
                <a:solidFill>
                  <a:srgbClr val="F5F5F5"/>
                </a:solidFill>
              </a:defRPr>
            </a:lvl1pPr>
          </a:lstStyle>
          <a:p>
            <a:r>
              <a:rPr lang="en-US" dirty="0" smtClean="0"/>
              <a:t>Quotes or inspiring messages here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679339" y="1660854"/>
            <a:ext cx="483325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79339" y="4864364"/>
            <a:ext cx="483325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 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5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16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492899" y="2080731"/>
            <a:ext cx="9059284" cy="2295332"/>
          </a:xfrm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Quotes or inspiring messages here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679339" y="1660854"/>
            <a:ext cx="483325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79339" y="4864364"/>
            <a:ext cx="483325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 Titl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067031" y="2571067"/>
            <a:ext cx="2692294" cy="52430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6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9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0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3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solidFill>
                  <a:schemeClr val="tx1"/>
                </a:solidFill>
                <a:latin typeface="Roboto Light" charset="0"/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054331" y="3401854"/>
            <a:ext cx="7314969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7869" y="6335486"/>
            <a:ext cx="1287625" cy="326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942147" y="3517795"/>
            <a:ext cx="7455404" cy="1852104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200" b="0" i="0">
                <a:solidFill>
                  <a:schemeClr val="bg1"/>
                </a:solidFill>
                <a:latin typeface="Roboto Light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E Thank you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42147" y="3671618"/>
            <a:ext cx="7455404" cy="1852104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2800" b="0" i="0">
                <a:solidFill>
                  <a:schemeClr val="tx2"/>
                </a:solidFill>
                <a:latin typeface="Roboto Light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54331" y="3401854"/>
            <a:ext cx="7314969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  <p:sp>
          <p:nvSpPr>
            <p:cNvPr id="31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latin typeface="Roboto Light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7707" y="2584579"/>
            <a:ext cx="7361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0" i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Thank</a:t>
            </a:r>
            <a:r>
              <a:rPr lang="en-US" sz="4400" b="0" i="0" baseline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US" sz="4400" b="0" i="0" baseline="0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you</a:t>
            </a:r>
            <a:endParaRPr lang="en-US" sz="4400" b="0" i="0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576382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2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803400"/>
            <a:ext cx="11313560" cy="443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187298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965198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 Main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1444431"/>
            <a:ext cx="11313560" cy="4762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 Main Blac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435100"/>
            <a:ext cx="11313560" cy="4762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400"/>
            </a:lvl3pPr>
            <a:lvl4pPr>
              <a:buClr>
                <a:schemeClr val="tx1"/>
              </a:buClr>
              <a:defRPr sz="2400"/>
            </a:lvl4pPr>
            <a:lvl5pPr>
              <a:buClr>
                <a:schemeClr val="tx1"/>
              </a:buCl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Thre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622170" y="1832218"/>
            <a:ext cx="3472873" cy="2590799"/>
          </a:xfrm>
          <a:ln>
            <a:noFill/>
          </a:ln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351153" y="1832218"/>
            <a:ext cx="3472873" cy="2590799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079510" y="1832218"/>
            <a:ext cx="3472873" cy="2590799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>
          <a:xfrm>
            <a:off x="622170" y="4562568"/>
            <a:ext cx="3478490" cy="113656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/>
            </a:lvl1pPr>
            <a:lvl2pPr marL="288925" indent="0">
              <a:lnSpc>
                <a:spcPts val="10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64"/>
          <p:cNvSpPr>
            <a:spLocks noGrp="1"/>
          </p:cNvSpPr>
          <p:nvPr>
            <p:ph type="body" sz="quarter" idx="23"/>
          </p:nvPr>
        </p:nvSpPr>
        <p:spPr>
          <a:xfrm>
            <a:off x="4351153" y="4562568"/>
            <a:ext cx="3478490" cy="113656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/>
            </a:lvl1pPr>
            <a:lvl2pPr marL="288925" indent="0">
              <a:lnSpc>
                <a:spcPts val="10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64"/>
          <p:cNvSpPr>
            <a:spLocks noGrp="1"/>
          </p:cNvSpPr>
          <p:nvPr>
            <p:ph type="body" sz="quarter" idx="24"/>
          </p:nvPr>
        </p:nvSpPr>
        <p:spPr>
          <a:xfrm>
            <a:off x="8079510" y="4562568"/>
            <a:ext cx="3478490" cy="113656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600" baseline="0"/>
            </a:lvl1pPr>
            <a:lvl2pPr marL="288925" indent="0">
              <a:lnSpc>
                <a:spcPts val="10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Value Driver Succes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622795" y="2067893"/>
            <a:ext cx="3472873" cy="2590799"/>
          </a:xfrm>
          <a:ln>
            <a:noFill/>
          </a:ln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22795" y="1371930"/>
            <a:ext cx="3474720" cy="701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22795" y="4659416"/>
            <a:ext cx="3474720" cy="13712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351153" y="2067893"/>
            <a:ext cx="3472873" cy="2590799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1153" y="1371930"/>
            <a:ext cx="3474720" cy="701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351153" y="4659416"/>
            <a:ext cx="3474720" cy="13712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079510" y="2067893"/>
            <a:ext cx="3472873" cy="2590799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079510" y="1371930"/>
            <a:ext cx="3474720" cy="701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079510" y="4659416"/>
            <a:ext cx="3474720" cy="13712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09985" y="6385630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1425353" y="1628136"/>
            <a:ext cx="2470679" cy="23339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rgbClr val="FFFFFF"/>
                </a:solidFill>
                <a:latin typeface="Helvetica Neue Light"/>
                <a:cs typeface="Helvetica Neue Light"/>
              </a:rPr>
              <a:t>DRIVE </a:t>
            </a:r>
            <a:r>
              <a:rPr lang="en-US" sz="11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CUSTOMER </a:t>
            </a:r>
            <a:r>
              <a:rPr lang="en-US" sz="1100" dirty="0">
                <a:solidFill>
                  <a:srgbClr val="FFFFFF"/>
                </a:solidFill>
                <a:latin typeface="Helvetica Neue Light"/>
                <a:cs typeface="Helvetica Neue Light"/>
              </a:rPr>
              <a:t>INSIGHTS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4954268" y="1628136"/>
            <a:ext cx="2727051" cy="23339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CONNECT PRODUCTS &amp; SERVICES (</a:t>
            </a:r>
            <a:r>
              <a:rPr lang="en-US" sz="1100" dirty="0" err="1" smtClean="0">
                <a:solidFill>
                  <a:srgbClr val="FFFFFF"/>
                </a:solidFill>
                <a:latin typeface="Helvetica Neue Light"/>
                <a:cs typeface="Helvetica Neue Light"/>
              </a:rPr>
              <a:t>IoT</a:t>
            </a:r>
            <a:r>
              <a:rPr lang="en-US" sz="11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)</a:t>
            </a:r>
            <a:endParaRPr lang="en-US" sz="1100" dirty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9261166" y="1628136"/>
            <a:ext cx="1571934" cy="23339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PROTECT BUSINESS</a:t>
            </a:r>
          </a:p>
        </p:txBody>
      </p:sp>
      <p:grpSp>
        <p:nvGrpSpPr>
          <p:cNvPr id="34" name="Group 9"/>
          <p:cNvGrpSpPr>
            <a:grpSpLocks/>
          </p:cNvGrpSpPr>
          <p:nvPr userDrawn="1"/>
        </p:nvGrpSpPr>
        <p:grpSpPr bwMode="auto">
          <a:xfrm>
            <a:off x="4581887" y="1511078"/>
            <a:ext cx="363662" cy="363166"/>
            <a:chOff x="6596063" y="1782763"/>
            <a:chExt cx="1165225" cy="1163637"/>
          </a:xfrm>
        </p:grpSpPr>
        <p:sp>
          <p:nvSpPr>
            <p:cNvPr id="35" name="Freeform 88"/>
            <p:cNvSpPr>
              <a:spLocks noChangeArrowheads="1"/>
            </p:cNvSpPr>
            <p:nvPr/>
          </p:nvSpPr>
          <p:spPr bwMode="auto">
            <a:xfrm>
              <a:off x="7048500" y="2093913"/>
              <a:ext cx="412750" cy="401637"/>
            </a:xfrm>
            <a:custGeom>
              <a:avLst/>
              <a:gdLst>
                <a:gd name="T0" fmla="*/ 1144 w 1145"/>
                <a:gd name="T1" fmla="*/ 557 h 1116"/>
                <a:gd name="T2" fmla="*/ 1144 w 1145"/>
                <a:gd name="T3" fmla="*/ 557 h 1116"/>
                <a:gd name="T4" fmla="*/ 586 w 1145"/>
                <a:gd name="T5" fmla="*/ 1115 h 1116"/>
                <a:gd name="T6" fmla="*/ 0 w 1145"/>
                <a:gd name="T7" fmla="*/ 557 h 1116"/>
                <a:gd name="T8" fmla="*/ 586 w 1145"/>
                <a:gd name="T9" fmla="*/ 0 h 1116"/>
                <a:gd name="T10" fmla="*/ 1144 w 1145"/>
                <a:gd name="T11" fmla="*/ 557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5" h="1116">
                  <a:moveTo>
                    <a:pt x="1144" y="557"/>
                  </a:moveTo>
                  <a:lnTo>
                    <a:pt x="1144" y="557"/>
                  </a:lnTo>
                  <a:cubicBezTo>
                    <a:pt x="1144" y="864"/>
                    <a:pt x="892" y="1115"/>
                    <a:pt x="586" y="1115"/>
                  </a:cubicBezTo>
                  <a:cubicBezTo>
                    <a:pt x="279" y="1115"/>
                    <a:pt x="0" y="864"/>
                    <a:pt x="0" y="557"/>
                  </a:cubicBezTo>
                  <a:cubicBezTo>
                    <a:pt x="0" y="250"/>
                    <a:pt x="279" y="0"/>
                    <a:pt x="586" y="0"/>
                  </a:cubicBezTo>
                  <a:cubicBezTo>
                    <a:pt x="892" y="0"/>
                    <a:pt x="1144" y="250"/>
                    <a:pt x="1144" y="55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36" name="Freeform 89"/>
            <p:cNvSpPr>
              <a:spLocks noChangeArrowheads="1"/>
            </p:cNvSpPr>
            <p:nvPr/>
          </p:nvSpPr>
          <p:spPr bwMode="auto">
            <a:xfrm>
              <a:off x="6596063" y="1962150"/>
              <a:ext cx="150812" cy="150813"/>
            </a:xfrm>
            <a:custGeom>
              <a:avLst/>
              <a:gdLst>
                <a:gd name="T0" fmla="*/ 419 w 420"/>
                <a:gd name="T1" fmla="*/ 223 h 419"/>
                <a:gd name="T2" fmla="*/ 419 w 420"/>
                <a:gd name="T3" fmla="*/ 223 h 419"/>
                <a:gd name="T4" fmla="*/ 223 w 420"/>
                <a:gd name="T5" fmla="*/ 418 h 419"/>
                <a:gd name="T6" fmla="*/ 0 w 420"/>
                <a:gd name="T7" fmla="*/ 223 h 419"/>
                <a:gd name="T8" fmla="*/ 223 w 420"/>
                <a:gd name="T9" fmla="*/ 0 h 419"/>
                <a:gd name="T10" fmla="*/ 419 w 420"/>
                <a:gd name="T11" fmla="*/ 223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419">
                  <a:moveTo>
                    <a:pt x="419" y="223"/>
                  </a:moveTo>
                  <a:lnTo>
                    <a:pt x="419" y="223"/>
                  </a:lnTo>
                  <a:cubicBezTo>
                    <a:pt x="419" y="335"/>
                    <a:pt x="335" y="418"/>
                    <a:pt x="223" y="418"/>
                  </a:cubicBezTo>
                  <a:cubicBezTo>
                    <a:pt x="112" y="418"/>
                    <a:pt x="0" y="335"/>
                    <a:pt x="0" y="223"/>
                  </a:cubicBezTo>
                  <a:cubicBezTo>
                    <a:pt x="0" y="83"/>
                    <a:pt x="112" y="0"/>
                    <a:pt x="223" y="0"/>
                  </a:cubicBezTo>
                  <a:cubicBezTo>
                    <a:pt x="335" y="0"/>
                    <a:pt x="419" y="83"/>
                    <a:pt x="419" y="22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37" name="Freeform 90"/>
            <p:cNvSpPr>
              <a:spLocks noChangeArrowheads="1"/>
            </p:cNvSpPr>
            <p:nvPr/>
          </p:nvSpPr>
          <p:spPr bwMode="auto">
            <a:xfrm>
              <a:off x="7610475" y="1782763"/>
              <a:ext cx="150813" cy="150812"/>
            </a:xfrm>
            <a:custGeom>
              <a:avLst/>
              <a:gdLst>
                <a:gd name="T0" fmla="*/ 418 w 419"/>
                <a:gd name="T1" fmla="*/ 223 h 419"/>
                <a:gd name="T2" fmla="*/ 418 w 419"/>
                <a:gd name="T3" fmla="*/ 223 h 419"/>
                <a:gd name="T4" fmla="*/ 223 w 419"/>
                <a:gd name="T5" fmla="*/ 418 h 419"/>
                <a:gd name="T6" fmla="*/ 0 w 419"/>
                <a:gd name="T7" fmla="*/ 223 h 419"/>
                <a:gd name="T8" fmla="*/ 223 w 419"/>
                <a:gd name="T9" fmla="*/ 0 h 419"/>
                <a:gd name="T10" fmla="*/ 418 w 419"/>
                <a:gd name="T11" fmla="*/ 223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419">
                  <a:moveTo>
                    <a:pt x="418" y="223"/>
                  </a:moveTo>
                  <a:lnTo>
                    <a:pt x="418" y="223"/>
                  </a:lnTo>
                  <a:cubicBezTo>
                    <a:pt x="418" y="335"/>
                    <a:pt x="334" y="418"/>
                    <a:pt x="223" y="418"/>
                  </a:cubicBezTo>
                  <a:cubicBezTo>
                    <a:pt x="84" y="418"/>
                    <a:pt x="0" y="335"/>
                    <a:pt x="0" y="223"/>
                  </a:cubicBezTo>
                  <a:cubicBezTo>
                    <a:pt x="0" y="111"/>
                    <a:pt x="84" y="0"/>
                    <a:pt x="223" y="0"/>
                  </a:cubicBezTo>
                  <a:cubicBezTo>
                    <a:pt x="334" y="0"/>
                    <a:pt x="418" y="111"/>
                    <a:pt x="418" y="22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38" name="Freeform 91"/>
            <p:cNvSpPr>
              <a:spLocks noChangeArrowheads="1"/>
            </p:cNvSpPr>
            <p:nvPr/>
          </p:nvSpPr>
          <p:spPr bwMode="auto">
            <a:xfrm>
              <a:off x="6596063" y="2795588"/>
              <a:ext cx="150812" cy="150812"/>
            </a:xfrm>
            <a:custGeom>
              <a:avLst/>
              <a:gdLst>
                <a:gd name="T0" fmla="*/ 419 w 420"/>
                <a:gd name="T1" fmla="*/ 223 h 420"/>
                <a:gd name="T2" fmla="*/ 419 w 420"/>
                <a:gd name="T3" fmla="*/ 223 h 420"/>
                <a:gd name="T4" fmla="*/ 223 w 420"/>
                <a:gd name="T5" fmla="*/ 419 h 420"/>
                <a:gd name="T6" fmla="*/ 0 w 420"/>
                <a:gd name="T7" fmla="*/ 223 h 420"/>
                <a:gd name="T8" fmla="*/ 223 w 420"/>
                <a:gd name="T9" fmla="*/ 0 h 420"/>
                <a:gd name="T10" fmla="*/ 419 w 420"/>
                <a:gd name="T11" fmla="*/ 22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420">
                  <a:moveTo>
                    <a:pt x="419" y="223"/>
                  </a:moveTo>
                  <a:lnTo>
                    <a:pt x="419" y="223"/>
                  </a:lnTo>
                  <a:cubicBezTo>
                    <a:pt x="419" y="335"/>
                    <a:pt x="335" y="419"/>
                    <a:pt x="223" y="419"/>
                  </a:cubicBezTo>
                  <a:cubicBezTo>
                    <a:pt x="112" y="419"/>
                    <a:pt x="0" y="335"/>
                    <a:pt x="0" y="223"/>
                  </a:cubicBezTo>
                  <a:cubicBezTo>
                    <a:pt x="0" y="112"/>
                    <a:pt x="112" y="0"/>
                    <a:pt x="223" y="0"/>
                  </a:cubicBezTo>
                  <a:cubicBezTo>
                    <a:pt x="335" y="0"/>
                    <a:pt x="419" y="112"/>
                    <a:pt x="419" y="22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39" name="Freeform 92"/>
            <p:cNvSpPr>
              <a:spLocks noChangeArrowheads="1"/>
            </p:cNvSpPr>
            <p:nvPr/>
          </p:nvSpPr>
          <p:spPr bwMode="auto">
            <a:xfrm>
              <a:off x="7178675" y="2795588"/>
              <a:ext cx="150813" cy="150812"/>
            </a:xfrm>
            <a:custGeom>
              <a:avLst/>
              <a:gdLst>
                <a:gd name="T0" fmla="*/ 418 w 419"/>
                <a:gd name="T1" fmla="*/ 223 h 420"/>
                <a:gd name="T2" fmla="*/ 418 w 419"/>
                <a:gd name="T3" fmla="*/ 223 h 420"/>
                <a:gd name="T4" fmla="*/ 223 w 419"/>
                <a:gd name="T5" fmla="*/ 419 h 420"/>
                <a:gd name="T6" fmla="*/ 0 w 419"/>
                <a:gd name="T7" fmla="*/ 223 h 420"/>
                <a:gd name="T8" fmla="*/ 223 w 419"/>
                <a:gd name="T9" fmla="*/ 0 h 420"/>
                <a:gd name="T10" fmla="*/ 418 w 419"/>
                <a:gd name="T11" fmla="*/ 22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420">
                  <a:moveTo>
                    <a:pt x="418" y="223"/>
                  </a:moveTo>
                  <a:lnTo>
                    <a:pt x="418" y="223"/>
                  </a:lnTo>
                  <a:cubicBezTo>
                    <a:pt x="418" y="335"/>
                    <a:pt x="335" y="419"/>
                    <a:pt x="223" y="419"/>
                  </a:cubicBezTo>
                  <a:cubicBezTo>
                    <a:pt x="83" y="419"/>
                    <a:pt x="0" y="335"/>
                    <a:pt x="0" y="223"/>
                  </a:cubicBezTo>
                  <a:cubicBezTo>
                    <a:pt x="0" y="112"/>
                    <a:pt x="83" y="0"/>
                    <a:pt x="223" y="0"/>
                  </a:cubicBezTo>
                  <a:cubicBezTo>
                    <a:pt x="335" y="0"/>
                    <a:pt x="418" y="112"/>
                    <a:pt x="418" y="22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0" name="Line 93"/>
            <p:cNvSpPr>
              <a:spLocks noChangeShapeType="1"/>
            </p:cNvSpPr>
            <p:nvPr/>
          </p:nvSpPr>
          <p:spPr bwMode="auto">
            <a:xfrm flipV="1">
              <a:off x="6726238" y="2432050"/>
              <a:ext cx="381000" cy="385763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1" name="Line 94"/>
            <p:cNvSpPr>
              <a:spLocks noChangeShapeType="1"/>
            </p:cNvSpPr>
            <p:nvPr/>
          </p:nvSpPr>
          <p:spPr bwMode="auto">
            <a:xfrm flipV="1">
              <a:off x="7399338" y="1909763"/>
              <a:ext cx="231775" cy="244475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2" name="Line 95"/>
            <p:cNvSpPr>
              <a:spLocks noChangeShapeType="1"/>
            </p:cNvSpPr>
            <p:nvPr/>
          </p:nvSpPr>
          <p:spPr bwMode="auto">
            <a:xfrm>
              <a:off x="6737350" y="2073275"/>
              <a:ext cx="331788" cy="141288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3" name="Line 96"/>
            <p:cNvSpPr>
              <a:spLocks noChangeShapeType="1"/>
            </p:cNvSpPr>
            <p:nvPr/>
          </p:nvSpPr>
          <p:spPr bwMode="auto">
            <a:xfrm flipH="1" flipV="1">
              <a:off x="7427913" y="2392363"/>
              <a:ext cx="184150" cy="84137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4" name="Line 97"/>
            <p:cNvSpPr>
              <a:spLocks noChangeShapeType="1"/>
            </p:cNvSpPr>
            <p:nvPr/>
          </p:nvSpPr>
          <p:spPr bwMode="auto">
            <a:xfrm flipV="1">
              <a:off x="7259638" y="2492375"/>
              <a:ext cx="1587" cy="304800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5" name="Freeform 98"/>
            <p:cNvSpPr>
              <a:spLocks noChangeArrowheads="1"/>
            </p:cNvSpPr>
            <p:nvPr/>
          </p:nvSpPr>
          <p:spPr bwMode="auto">
            <a:xfrm>
              <a:off x="7610475" y="2414588"/>
              <a:ext cx="150813" cy="150812"/>
            </a:xfrm>
            <a:custGeom>
              <a:avLst/>
              <a:gdLst>
                <a:gd name="T0" fmla="*/ 418 w 419"/>
                <a:gd name="T1" fmla="*/ 223 h 420"/>
                <a:gd name="T2" fmla="*/ 418 w 419"/>
                <a:gd name="T3" fmla="*/ 223 h 420"/>
                <a:gd name="T4" fmla="*/ 223 w 419"/>
                <a:gd name="T5" fmla="*/ 419 h 420"/>
                <a:gd name="T6" fmla="*/ 0 w 419"/>
                <a:gd name="T7" fmla="*/ 223 h 420"/>
                <a:gd name="T8" fmla="*/ 223 w 419"/>
                <a:gd name="T9" fmla="*/ 0 h 420"/>
                <a:gd name="T10" fmla="*/ 418 w 419"/>
                <a:gd name="T11" fmla="*/ 22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420">
                  <a:moveTo>
                    <a:pt x="418" y="223"/>
                  </a:moveTo>
                  <a:lnTo>
                    <a:pt x="418" y="223"/>
                  </a:lnTo>
                  <a:cubicBezTo>
                    <a:pt x="418" y="335"/>
                    <a:pt x="334" y="419"/>
                    <a:pt x="223" y="419"/>
                  </a:cubicBezTo>
                  <a:cubicBezTo>
                    <a:pt x="84" y="419"/>
                    <a:pt x="0" y="335"/>
                    <a:pt x="0" y="223"/>
                  </a:cubicBezTo>
                  <a:cubicBezTo>
                    <a:pt x="0" y="112"/>
                    <a:pt x="84" y="0"/>
                    <a:pt x="223" y="0"/>
                  </a:cubicBezTo>
                  <a:cubicBezTo>
                    <a:pt x="334" y="0"/>
                    <a:pt x="418" y="112"/>
                    <a:pt x="418" y="22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</p:grpSp>
      <p:grpSp>
        <p:nvGrpSpPr>
          <p:cNvPr id="46" name="Group 8"/>
          <p:cNvGrpSpPr>
            <a:grpSpLocks/>
          </p:cNvGrpSpPr>
          <p:nvPr userDrawn="1"/>
        </p:nvGrpSpPr>
        <p:grpSpPr bwMode="auto">
          <a:xfrm>
            <a:off x="1021982" y="1452698"/>
            <a:ext cx="418380" cy="479926"/>
            <a:chOff x="6637338" y="206375"/>
            <a:chExt cx="1014412" cy="1163638"/>
          </a:xfrm>
        </p:grpSpPr>
        <p:sp>
          <p:nvSpPr>
            <p:cNvPr id="47" name="Freeform 99"/>
            <p:cNvSpPr>
              <a:spLocks noChangeArrowheads="1"/>
            </p:cNvSpPr>
            <p:nvPr/>
          </p:nvSpPr>
          <p:spPr bwMode="auto">
            <a:xfrm>
              <a:off x="6786563" y="357188"/>
              <a:ext cx="712787" cy="712787"/>
            </a:xfrm>
            <a:custGeom>
              <a:avLst/>
              <a:gdLst>
                <a:gd name="T0" fmla="*/ 1981 w 1982"/>
                <a:gd name="T1" fmla="*/ 1004 h 1981"/>
                <a:gd name="T2" fmla="*/ 1981 w 1982"/>
                <a:gd name="T3" fmla="*/ 1004 h 1981"/>
                <a:gd name="T4" fmla="*/ 977 w 1982"/>
                <a:gd name="T5" fmla="*/ 1980 h 1981"/>
                <a:gd name="T6" fmla="*/ 0 w 1982"/>
                <a:gd name="T7" fmla="*/ 1004 h 1981"/>
                <a:gd name="T8" fmla="*/ 977 w 1982"/>
                <a:gd name="T9" fmla="*/ 0 h 1981"/>
                <a:gd name="T10" fmla="*/ 1981 w 1982"/>
                <a:gd name="T11" fmla="*/ 1004 h 1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2" h="1981">
                  <a:moveTo>
                    <a:pt x="1981" y="1004"/>
                  </a:moveTo>
                  <a:lnTo>
                    <a:pt x="1981" y="1004"/>
                  </a:lnTo>
                  <a:cubicBezTo>
                    <a:pt x="1981" y="1533"/>
                    <a:pt x="1534" y="1980"/>
                    <a:pt x="977" y="1980"/>
                  </a:cubicBezTo>
                  <a:cubicBezTo>
                    <a:pt x="447" y="1980"/>
                    <a:pt x="0" y="1533"/>
                    <a:pt x="0" y="1004"/>
                  </a:cubicBezTo>
                  <a:cubicBezTo>
                    <a:pt x="0" y="446"/>
                    <a:pt x="447" y="0"/>
                    <a:pt x="977" y="0"/>
                  </a:cubicBezTo>
                  <a:cubicBezTo>
                    <a:pt x="1534" y="0"/>
                    <a:pt x="1981" y="446"/>
                    <a:pt x="1981" y="100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8" name="Freeform 100"/>
            <p:cNvSpPr>
              <a:spLocks noChangeArrowheads="1"/>
            </p:cNvSpPr>
            <p:nvPr/>
          </p:nvSpPr>
          <p:spPr bwMode="auto">
            <a:xfrm>
              <a:off x="6988175" y="1039813"/>
              <a:ext cx="301625" cy="130175"/>
            </a:xfrm>
            <a:custGeom>
              <a:avLst/>
              <a:gdLst>
                <a:gd name="T0" fmla="*/ 0 w 837"/>
                <a:gd name="T1" fmla="*/ 0 h 363"/>
                <a:gd name="T2" fmla="*/ 0 w 837"/>
                <a:gd name="T3" fmla="*/ 362 h 363"/>
                <a:gd name="T4" fmla="*/ 836 w 837"/>
                <a:gd name="T5" fmla="*/ 362 h 363"/>
                <a:gd name="T6" fmla="*/ 836 w 837"/>
                <a:gd name="T7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7" h="363">
                  <a:moveTo>
                    <a:pt x="0" y="0"/>
                  </a:moveTo>
                  <a:lnTo>
                    <a:pt x="0" y="362"/>
                  </a:lnTo>
                  <a:lnTo>
                    <a:pt x="836" y="362"/>
                  </a:lnTo>
                  <a:lnTo>
                    <a:pt x="836" y="0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49" name="Freeform 101"/>
            <p:cNvSpPr>
              <a:spLocks noChangeArrowheads="1"/>
            </p:cNvSpPr>
            <p:nvPr/>
          </p:nvSpPr>
          <p:spPr bwMode="auto">
            <a:xfrm>
              <a:off x="7037388" y="1169988"/>
              <a:ext cx="201612" cy="100012"/>
            </a:xfrm>
            <a:custGeom>
              <a:avLst/>
              <a:gdLst>
                <a:gd name="T0" fmla="*/ 558 w 559"/>
                <a:gd name="T1" fmla="*/ 0 h 279"/>
                <a:gd name="T2" fmla="*/ 0 w 559"/>
                <a:gd name="T3" fmla="*/ 0 h 279"/>
                <a:gd name="T4" fmla="*/ 0 w 559"/>
                <a:gd name="T5" fmla="*/ 278 h 279"/>
                <a:gd name="T6" fmla="*/ 558 w 559"/>
                <a:gd name="T7" fmla="*/ 278 h 279"/>
                <a:gd name="T8" fmla="*/ 558 w 559"/>
                <a:gd name="T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79">
                  <a:moveTo>
                    <a:pt x="558" y="0"/>
                  </a:moveTo>
                  <a:lnTo>
                    <a:pt x="0" y="0"/>
                  </a:lnTo>
                  <a:lnTo>
                    <a:pt x="0" y="278"/>
                  </a:lnTo>
                  <a:lnTo>
                    <a:pt x="558" y="278"/>
                  </a:lnTo>
                  <a:lnTo>
                    <a:pt x="558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bevel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0" name="Line 102"/>
            <p:cNvSpPr>
              <a:spLocks noChangeShapeType="1"/>
            </p:cNvSpPr>
            <p:nvPr/>
          </p:nvSpPr>
          <p:spPr bwMode="auto">
            <a:xfrm>
              <a:off x="7138988" y="1270000"/>
              <a:ext cx="1587" cy="100013"/>
            </a:xfrm>
            <a:prstGeom prst="line">
              <a:avLst/>
            </a:prstGeom>
            <a:noFill/>
            <a:ln w="12700" cap="flat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1" name="Line 103"/>
            <p:cNvSpPr>
              <a:spLocks noChangeShapeType="1"/>
            </p:cNvSpPr>
            <p:nvPr/>
          </p:nvSpPr>
          <p:spPr bwMode="auto">
            <a:xfrm>
              <a:off x="7138988" y="206375"/>
              <a:ext cx="1587" cy="50800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2" name="Line 104"/>
            <p:cNvSpPr>
              <a:spLocks noChangeShapeType="1"/>
            </p:cNvSpPr>
            <p:nvPr/>
          </p:nvSpPr>
          <p:spPr bwMode="auto">
            <a:xfrm flipH="1">
              <a:off x="7459663" y="357188"/>
              <a:ext cx="42862" cy="39687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3" name="Line 105"/>
            <p:cNvSpPr>
              <a:spLocks noChangeShapeType="1"/>
            </p:cNvSpPr>
            <p:nvPr/>
          </p:nvSpPr>
          <p:spPr bwMode="auto">
            <a:xfrm flipH="1">
              <a:off x="7597775" y="717550"/>
              <a:ext cx="53975" cy="1588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 flipV="1">
              <a:off x="7459663" y="1038225"/>
              <a:ext cx="42862" cy="33338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5" name="Line 107"/>
            <p:cNvSpPr>
              <a:spLocks noChangeShapeType="1"/>
            </p:cNvSpPr>
            <p:nvPr/>
          </p:nvSpPr>
          <p:spPr bwMode="auto">
            <a:xfrm>
              <a:off x="6786563" y="357188"/>
              <a:ext cx="30162" cy="39687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6" name="Line 108"/>
            <p:cNvSpPr>
              <a:spLocks noChangeShapeType="1"/>
            </p:cNvSpPr>
            <p:nvPr/>
          </p:nvSpPr>
          <p:spPr bwMode="auto">
            <a:xfrm>
              <a:off x="6637338" y="717550"/>
              <a:ext cx="50800" cy="1588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7" name="Line 109"/>
            <p:cNvSpPr>
              <a:spLocks noChangeShapeType="1"/>
            </p:cNvSpPr>
            <p:nvPr/>
          </p:nvSpPr>
          <p:spPr bwMode="auto">
            <a:xfrm flipV="1">
              <a:off x="6786563" y="1038225"/>
              <a:ext cx="30162" cy="33338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noFill/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58" name="Freeform 110"/>
            <p:cNvSpPr>
              <a:spLocks noChangeArrowheads="1"/>
            </p:cNvSpPr>
            <p:nvPr/>
          </p:nvSpPr>
          <p:spPr bwMode="auto">
            <a:xfrm>
              <a:off x="6937375" y="717550"/>
              <a:ext cx="411163" cy="322263"/>
            </a:xfrm>
            <a:custGeom>
              <a:avLst/>
              <a:gdLst>
                <a:gd name="T0" fmla="*/ 641 w 1144"/>
                <a:gd name="T1" fmla="*/ 893 h 894"/>
                <a:gd name="T2" fmla="*/ 641 w 1144"/>
                <a:gd name="T3" fmla="*/ 893 h 894"/>
                <a:gd name="T4" fmla="*/ 808 w 1144"/>
                <a:gd name="T5" fmla="*/ 139 h 894"/>
                <a:gd name="T6" fmla="*/ 975 w 1144"/>
                <a:gd name="T7" fmla="*/ 0 h 894"/>
                <a:gd name="T8" fmla="*/ 1143 w 1144"/>
                <a:gd name="T9" fmla="*/ 139 h 894"/>
                <a:gd name="T10" fmla="*/ 975 w 1144"/>
                <a:gd name="T11" fmla="*/ 279 h 894"/>
                <a:gd name="T12" fmla="*/ 558 w 1144"/>
                <a:gd name="T13" fmla="*/ 279 h 894"/>
                <a:gd name="T14" fmla="*/ 139 w 1144"/>
                <a:gd name="T15" fmla="*/ 279 h 894"/>
                <a:gd name="T16" fmla="*/ 0 w 1144"/>
                <a:gd name="T17" fmla="*/ 139 h 894"/>
                <a:gd name="T18" fmla="*/ 139 w 1144"/>
                <a:gd name="T19" fmla="*/ 0 h 894"/>
                <a:gd name="T20" fmla="*/ 306 w 1144"/>
                <a:gd name="T21" fmla="*/ 139 h 894"/>
                <a:gd name="T22" fmla="*/ 502 w 1144"/>
                <a:gd name="T23" fmla="*/ 893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4" h="894">
                  <a:moveTo>
                    <a:pt x="641" y="893"/>
                  </a:moveTo>
                  <a:lnTo>
                    <a:pt x="641" y="893"/>
                  </a:lnTo>
                  <a:cubicBezTo>
                    <a:pt x="808" y="139"/>
                    <a:pt x="808" y="139"/>
                    <a:pt x="808" y="139"/>
                  </a:cubicBezTo>
                  <a:cubicBezTo>
                    <a:pt x="836" y="56"/>
                    <a:pt x="920" y="0"/>
                    <a:pt x="975" y="0"/>
                  </a:cubicBezTo>
                  <a:cubicBezTo>
                    <a:pt x="1059" y="0"/>
                    <a:pt x="1143" y="56"/>
                    <a:pt x="1143" y="139"/>
                  </a:cubicBezTo>
                  <a:cubicBezTo>
                    <a:pt x="1143" y="223"/>
                    <a:pt x="1059" y="279"/>
                    <a:pt x="975" y="279"/>
                  </a:cubicBezTo>
                  <a:cubicBezTo>
                    <a:pt x="558" y="279"/>
                    <a:pt x="558" y="279"/>
                    <a:pt x="558" y="279"/>
                  </a:cubicBezTo>
                  <a:cubicBezTo>
                    <a:pt x="139" y="279"/>
                    <a:pt x="139" y="279"/>
                    <a:pt x="139" y="279"/>
                  </a:cubicBezTo>
                  <a:cubicBezTo>
                    <a:pt x="55" y="279"/>
                    <a:pt x="0" y="223"/>
                    <a:pt x="0" y="139"/>
                  </a:cubicBezTo>
                  <a:cubicBezTo>
                    <a:pt x="0" y="56"/>
                    <a:pt x="55" y="0"/>
                    <a:pt x="139" y="0"/>
                  </a:cubicBezTo>
                  <a:cubicBezTo>
                    <a:pt x="223" y="0"/>
                    <a:pt x="306" y="56"/>
                    <a:pt x="306" y="139"/>
                  </a:cubicBezTo>
                  <a:cubicBezTo>
                    <a:pt x="502" y="893"/>
                    <a:pt x="502" y="893"/>
                    <a:pt x="502" y="893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</p:grpSp>
      <p:grpSp>
        <p:nvGrpSpPr>
          <p:cNvPr id="59" name="Group 12"/>
          <p:cNvGrpSpPr>
            <a:grpSpLocks/>
          </p:cNvGrpSpPr>
          <p:nvPr userDrawn="1"/>
        </p:nvGrpSpPr>
        <p:grpSpPr bwMode="auto">
          <a:xfrm>
            <a:off x="8964149" y="1554947"/>
            <a:ext cx="271397" cy="328181"/>
            <a:chOff x="6726238" y="3849688"/>
            <a:chExt cx="963612" cy="1165225"/>
          </a:xfrm>
        </p:grpSpPr>
        <p:sp>
          <p:nvSpPr>
            <p:cNvPr id="60" name="Freeform 111"/>
            <p:cNvSpPr>
              <a:spLocks noChangeArrowheads="1"/>
            </p:cNvSpPr>
            <p:nvPr/>
          </p:nvSpPr>
          <p:spPr bwMode="auto">
            <a:xfrm>
              <a:off x="6978650" y="4181475"/>
              <a:ext cx="501650" cy="352425"/>
            </a:xfrm>
            <a:custGeom>
              <a:avLst/>
              <a:gdLst>
                <a:gd name="T0" fmla="*/ 1393 w 1394"/>
                <a:gd name="T1" fmla="*/ 0 h 978"/>
                <a:gd name="T2" fmla="*/ 362 w 1394"/>
                <a:gd name="T3" fmla="*/ 977 h 978"/>
                <a:gd name="T4" fmla="*/ 0 w 1394"/>
                <a:gd name="T5" fmla="*/ 613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4" h="978">
                  <a:moveTo>
                    <a:pt x="1393" y="0"/>
                  </a:moveTo>
                  <a:lnTo>
                    <a:pt x="362" y="977"/>
                  </a:lnTo>
                  <a:lnTo>
                    <a:pt x="0" y="613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  <p:sp>
          <p:nvSpPr>
            <p:cNvPr id="61" name="Freeform 112"/>
            <p:cNvSpPr>
              <a:spLocks noChangeArrowheads="1"/>
            </p:cNvSpPr>
            <p:nvPr/>
          </p:nvSpPr>
          <p:spPr bwMode="auto">
            <a:xfrm>
              <a:off x="6726238" y="3849688"/>
              <a:ext cx="963612" cy="1165225"/>
            </a:xfrm>
            <a:custGeom>
              <a:avLst/>
              <a:gdLst>
                <a:gd name="T0" fmla="*/ 0 w 2678"/>
                <a:gd name="T1" fmla="*/ 0 h 3236"/>
                <a:gd name="T2" fmla="*/ 0 w 2678"/>
                <a:gd name="T3" fmla="*/ 0 h 3236"/>
                <a:gd name="T4" fmla="*/ 2677 w 2678"/>
                <a:gd name="T5" fmla="*/ 0 h 3236"/>
                <a:gd name="T6" fmla="*/ 2677 w 2678"/>
                <a:gd name="T7" fmla="*/ 1004 h 3236"/>
                <a:gd name="T8" fmla="*/ 1338 w 2678"/>
                <a:gd name="T9" fmla="*/ 3235 h 3236"/>
                <a:gd name="T10" fmla="*/ 0 w 2678"/>
                <a:gd name="T11" fmla="*/ 1004 h 3236"/>
                <a:gd name="T12" fmla="*/ 0 w 2678"/>
                <a:gd name="T13" fmla="*/ 0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8" h="3236">
                  <a:moveTo>
                    <a:pt x="0" y="0"/>
                  </a:moveTo>
                  <a:lnTo>
                    <a:pt x="0" y="0"/>
                  </a:lnTo>
                  <a:cubicBezTo>
                    <a:pt x="2677" y="0"/>
                    <a:pt x="2677" y="0"/>
                    <a:pt x="2677" y="0"/>
                  </a:cubicBezTo>
                  <a:cubicBezTo>
                    <a:pt x="2677" y="1004"/>
                    <a:pt x="2677" y="1004"/>
                    <a:pt x="2677" y="1004"/>
                  </a:cubicBezTo>
                  <a:cubicBezTo>
                    <a:pt x="2677" y="1952"/>
                    <a:pt x="2148" y="2789"/>
                    <a:pt x="1338" y="3235"/>
                  </a:cubicBezTo>
                  <a:cubicBezTo>
                    <a:pt x="502" y="2789"/>
                    <a:pt x="0" y="1952"/>
                    <a:pt x="0" y="1004"/>
                  </a:cubicBez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SimSun" charset="0"/>
              </a:endParaRPr>
            </a:p>
          </p:txBody>
        </p:sp>
      </p:grpSp>
      <p:sp>
        <p:nvSpPr>
          <p:cNvPr id="65" name="Text Placeholder 64"/>
          <p:cNvSpPr>
            <a:spLocks noGrp="1"/>
          </p:cNvSpPr>
          <p:nvPr>
            <p:ph type="body" sz="quarter" idx="22" hasCustomPrompt="1"/>
          </p:nvPr>
        </p:nvSpPr>
        <p:spPr>
          <a:xfrm>
            <a:off x="756138" y="5559665"/>
            <a:ext cx="3217985" cy="375138"/>
          </a:xfrm>
        </p:spPr>
        <p:txBody>
          <a:bodyPr/>
          <a:lstStyle>
            <a:lvl1pPr marL="0" indent="0" algn="ctr">
              <a:lnSpc>
                <a:spcPts val="1200"/>
              </a:lnSpc>
              <a:buNone/>
              <a:defRPr sz="1200" baseline="0"/>
            </a:lvl1pPr>
            <a:lvl2pPr marL="288925" indent="0">
              <a:lnSpc>
                <a:spcPts val="10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Brief synopsis of the overall benefit this customer gains from using Cloudera </a:t>
            </a:r>
            <a:endParaRPr lang="en-US" dirty="0"/>
          </a:p>
        </p:txBody>
      </p:sp>
      <p:sp>
        <p:nvSpPr>
          <p:cNvPr id="66" name="Text Placeholder 64"/>
          <p:cNvSpPr>
            <a:spLocks noGrp="1"/>
          </p:cNvSpPr>
          <p:nvPr>
            <p:ph type="body" sz="quarter" idx="23" hasCustomPrompt="1"/>
          </p:nvPr>
        </p:nvSpPr>
        <p:spPr>
          <a:xfrm>
            <a:off x="4487007" y="5559665"/>
            <a:ext cx="3217985" cy="383930"/>
          </a:xfrm>
        </p:spPr>
        <p:txBody>
          <a:bodyPr/>
          <a:lstStyle>
            <a:lvl1pPr marL="0" indent="0" algn="ctr">
              <a:lnSpc>
                <a:spcPts val="1200"/>
              </a:lnSpc>
              <a:buNone/>
              <a:defRPr sz="1200" baseline="0"/>
            </a:lvl1pPr>
            <a:lvl2pPr marL="288925" indent="0">
              <a:lnSpc>
                <a:spcPts val="10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Brief synopsis of the overall benefit this customer gains from using Cloudera </a:t>
            </a:r>
            <a:endParaRPr lang="en-US" dirty="0"/>
          </a:p>
        </p:txBody>
      </p:sp>
      <p:sp>
        <p:nvSpPr>
          <p:cNvPr id="67" name="Text Placeholder 64"/>
          <p:cNvSpPr>
            <a:spLocks noGrp="1"/>
          </p:cNvSpPr>
          <p:nvPr>
            <p:ph type="body" sz="quarter" idx="24" hasCustomPrompt="1"/>
          </p:nvPr>
        </p:nvSpPr>
        <p:spPr>
          <a:xfrm>
            <a:off x="8223736" y="5559665"/>
            <a:ext cx="3217985" cy="392723"/>
          </a:xfrm>
        </p:spPr>
        <p:txBody>
          <a:bodyPr/>
          <a:lstStyle>
            <a:lvl1pPr marL="0" indent="0" algn="ctr">
              <a:lnSpc>
                <a:spcPts val="1200"/>
              </a:lnSpc>
              <a:buNone/>
              <a:defRPr sz="1200"/>
            </a:lvl1pPr>
            <a:lvl2pPr marL="288925" indent="0">
              <a:lnSpc>
                <a:spcPts val="1100"/>
              </a:lnSpc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Brief synopsis of the overall benefit this customer gains from using Cloudera </a:t>
            </a:r>
            <a:endParaRPr lang="en-US" dirty="0"/>
          </a:p>
        </p:txBody>
      </p:sp>
      <p:sp>
        <p:nvSpPr>
          <p:cNvPr id="69" name="Picture Placeholder 68"/>
          <p:cNvSpPr>
            <a:spLocks noGrp="1"/>
          </p:cNvSpPr>
          <p:nvPr>
            <p:ph type="pic" sz="quarter" idx="25" hasCustomPrompt="1"/>
          </p:nvPr>
        </p:nvSpPr>
        <p:spPr>
          <a:xfrm>
            <a:off x="4481024" y="4829908"/>
            <a:ext cx="3226776" cy="665284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en-US" dirty="0" smtClean="0"/>
              <a:t>Customer Logo</a:t>
            </a:r>
            <a:endParaRPr lang="en-US" dirty="0"/>
          </a:p>
        </p:txBody>
      </p:sp>
      <p:sp>
        <p:nvSpPr>
          <p:cNvPr id="70" name="Picture Placeholder 68"/>
          <p:cNvSpPr>
            <a:spLocks noGrp="1"/>
          </p:cNvSpPr>
          <p:nvPr>
            <p:ph type="pic" sz="quarter" idx="26" hasCustomPrompt="1"/>
          </p:nvPr>
        </p:nvSpPr>
        <p:spPr>
          <a:xfrm>
            <a:off x="756016" y="4829908"/>
            <a:ext cx="3226776" cy="682869"/>
          </a:xfr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Customer Logo</a:t>
            </a:r>
            <a:endParaRPr lang="en-US" dirty="0"/>
          </a:p>
        </p:txBody>
      </p:sp>
      <p:sp>
        <p:nvSpPr>
          <p:cNvPr id="71" name="Picture Placeholder 68"/>
          <p:cNvSpPr>
            <a:spLocks noGrp="1"/>
          </p:cNvSpPr>
          <p:nvPr>
            <p:ph type="pic" sz="quarter" idx="27" hasCustomPrompt="1"/>
          </p:nvPr>
        </p:nvSpPr>
        <p:spPr>
          <a:xfrm>
            <a:off x="8211894" y="4829908"/>
            <a:ext cx="3226776" cy="682869"/>
          </a:xfrm>
        </p:spPr>
        <p:txBody>
          <a:bodyPr anchor="ctr"/>
          <a:lstStyle>
            <a:lvl1pPr algn="ctr">
              <a:defRPr sz="1400"/>
            </a:lvl1pPr>
          </a:lstStyle>
          <a:p>
            <a:r>
              <a:rPr lang="en-US" dirty="0" smtClean="0"/>
              <a:t>Customer Logo</a:t>
            </a:r>
            <a:endParaRPr lang="en-US" dirty="0"/>
          </a:p>
        </p:txBody>
      </p:sp>
      <p:sp>
        <p:nvSpPr>
          <p:cNvPr id="6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Success stories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07682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 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 Title Only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5760" y="628493"/>
            <a:ext cx="11313561" cy="606418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9412" y="642938"/>
            <a:ext cx="11313561" cy="601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79412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09985" y="6385630"/>
            <a:ext cx="1164827" cy="2268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47" name="Freeform 15"/>
            <p:cNvSpPr>
              <a:spLocks/>
            </p:cNvSpPr>
            <p:nvPr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49" name="Freeform 17"/>
            <p:cNvSpPr>
              <a:spLocks noEditPoints="1"/>
            </p:cNvSpPr>
            <p:nvPr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2" name="Freeform 20"/>
            <p:cNvSpPr>
              <a:spLocks noEditPoints="1"/>
            </p:cNvSpPr>
            <p:nvPr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3" name="Freeform 21"/>
            <p:cNvSpPr>
              <a:spLocks noEditPoints="1"/>
            </p:cNvSpPr>
            <p:nvPr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  <p:sp>
          <p:nvSpPr>
            <p:cNvPr id="54" name="Freeform 22"/>
            <p:cNvSpPr>
              <a:spLocks noEditPoints="1"/>
            </p:cNvSpPr>
            <p:nvPr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 dirty="0">
                <a:solidFill>
                  <a:schemeClr val="tx1"/>
                </a:solidFill>
                <a:latin typeface="Roboto Light" charset="0"/>
              </a:endParaRPr>
            </a:p>
          </p:txBody>
        </p:sp>
      </p:grpSp>
      <p:sp>
        <p:nvSpPr>
          <p:cNvPr id="59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b="0" i="0" smtClean="0">
                <a:solidFill>
                  <a:schemeClr val="bg2">
                    <a:lumMod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pPr/>
              <a:t>‹#›</a:t>
            </a:fld>
            <a:endParaRPr lang="en-US" sz="900" b="0" i="0" dirty="0">
              <a:solidFill>
                <a:schemeClr val="bg2">
                  <a:lumMod val="50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60" name="Footer Placeholder 4"/>
          <p:cNvSpPr txBox="1">
            <a:spLocks/>
          </p:cNvSpPr>
          <p:nvPr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sz="800" b="0" i="0" dirty="0" smtClean="0">
                <a:solidFill>
                  <a:schemeClr val="bg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© Cloudera,</a:t>
            </a:r>
            <a:r>
              <a:rPr lang="en-US" sz="800" b="0" i="0" baseline="0" dirty="0" smtClean="0">
                <a:solidFill>
                  <a:schemeClr val="bg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 Inc</a:t>
            </a:r>
            <a:r>
              <a:rPr lang="en-US" sz="800" b="0" i="0" dirty="0" smtClean="0">
                <a:solidFill>
                  <a:schemeClr val="bg2">
                    <a:lumMod val="50000"/>
                  </a:schemeClr>
                </a:solidFill>
                <a:latin typeface="Roboto" charset="0"/>
                <a:ea typeface="Roboto" charset="0"/>
                <a:cs typeface="Roboto" charset="0"/>
              </a:rPr>
              <a:t>. All rights reserved.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49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85" r:id="rId6"/>
    <p:sldLayoutId id="2147483784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  <p:sldLayoutId id="2147483783" r:id="rId20"/>
    <p:sldLayoutId id="2147483786" r:id="rId21"/>
    <p:sldLayoutId id="2147483787" r:id="rId22"/>
    <p:sldLayoutId id="2147483788" r:id="rId23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3600" b="0" i="0" kern="1200" spc="-100" baseline="0">
          <a:solidFill>
            <a:schemeClr val="tx2"/>
          </a:solidFill>
          <a:latin typeface="Roboto Light" charset="0"/>
          <a:ea typeface="+mj-ea"/>
          <a:cs typeface="Calibri Ligh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None/>
        <a:defRPr sz="2400" b="0" i="0" kern="1200">
          <a:solidFill>
            <a:srgbClr val="595B59"/>
          </a:solidFill>
          <a:latin typeface="Roboto Light" charset="0"/>
          <a:ea typeface="+mn-ea"/>
          <a:cs typeface="Calibri Light"/>
        </a:defRPr>
      </a:lvl1pPr>
      <a:lvl2pPr marL="288925" indent="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None/>
        <a:defRPr sz="2400" b="0" i="0" kern="1200">
          <a:solidFill>
            <a:srgbClr val="595B59"/>
          </a:solidFill>
          <a:latin typeface="Roboto Light" charset="0"/>
          <a:ea typeface="+mn-ea"/>
          <a:cs typeface="Calibri Light"/>
        </a:defRPr>
      </a:lvl2pPr>
      <a:lvl3pPr marL="681037" indent="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None/>
        <a:defRPr sz="2400" b="0" i="0" kern="1200">
          <a:solidFill>
            <a:srgbClr val="595B59"/>
          </a:solidFill>
          <a:latin typeface="Roboto Light" charset="0"/>
          <a:ea typeface="+mn-ea"/>
          <a:cs typeface="Calibri Light"/>
        </a:defRPr>
      </a:lvl3pPr>
      <a:lvl4pPr marL="1031875" indent="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None/>
        <a:tabLst>
          <a:tab pos="1889125" algn="l"/>
        </a:tabLst>
        <a:defRPr sz="2400" b="0" i="0" kern="1200">
          <a:solidFill>
            <a:srgbClr val="595B59"/>
          </a:solidFill>
          <a:latin typeface="Roboto Light" charset="0"/>
          <a:ea typeface="+mn-ea"/>
          <a:cs typeface="Calibri Light"/>
        </a:defRPr>
      </a:lvl4pPr>
      <a:lvl5pPr marL="1425575" indent="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None/>
        <a:defRPr sz="2400" b="0" i="0" kern="1200">
          <a:solidFill>
            <a:srgbClr val="595B59"/>
          </a:solidFill>
          <a:latin typeface="Roboto Light" charset="0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spark.rstudio.com/mlib/" TargetMode="External"/><Relationship Id="rId3" Type="http://schemas.openxmlformats.org/officeDocument/2006/relationships/hyperlink" Target="https://www.cloudera.com/downloads/quickstart_vms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hail.is/docs/stable/tutorials/hail-overview.html" TargetMode="External"/><Relationship Id="rId3" Type="http://schemas.openxmlformats.org/officeDocument/2006/relationships/hyperlink" Target="https://github.com/LucaCanali/Miscellaneous/blob/master/Spark_Notes/Spark_HEP_Examples/LHCb_OpenData_Spark.ipynb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park.apache.org/docs/latest/api/python/index.html" TargetMode="External"/><Relationship Id="rId4" Type="http://schemas.openxmlformats.org/officeDocument/2006/relationships/hyperlink" Target="https://spark.rstudio.com/" TargetMode="External"/><Relationship Id="rId5" Type="http://schemas.openxmlformats.org/officeDocument/2006/relationships/hyperlink" Target="https://github.com/tomwhite/misp-demo" TargetMode="External"/><Relationship Id="rId6" Type="http://schemas.openxmlformats.org/officeDocument/2006/relationships/hyperlink" Target="mailto:tom@cloudera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spark.apache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Spark For Scientists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MISP Research Camp, Copenhagen</a:t>
            </a:r>
            <a:br>
              <a:rPr lang="en-US" dirty="0" smtClean="0"/>
            </a:br>
            <a:r>
              <a:rPr lang="en-US" dirty="0" smtClean="0"/>
              <a:t>4 December 2017</a:t>
            </a:r>
            <a:br>
              <a:rPr lang="en-US" dirty="0" smtClean="0"/>
            </a:br>
            <a:r>
              <a:rPr lang="en-US" dirty="0" smtClean="0"/>
              <a:t>Tom White @</a:t>
            </a:r>
            <a:r>
              <a:rPr lang="en-US" dirty="0" err="1" smtClean="0"/>
              <a:t>tom_e_white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10151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</a:t>
            </a:r>
            <a:r>
              <a:rPr lang="en-US" dirty="0" err="1" smtClean="0"/>
              <a:t>MapReduce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Rich APIs in </a:t>
            </a:r>
            <a:r>
              <a:rPr lang="en-US" dirty="0" err="1" smtClean="0"/>
              <a:t>Scala</a:t>
            </a:r>
            <a:r>
              <a:rPr lang="en-US" dirty="0" smtClean="0"/>
              <a:t>, Java, </a:t>
            </a:r>
            <a:r>
              <a:rPr lang="en-US" dirty="0" smtClean="0"/>
              <a:t>Python, R</a:t>
            </a:r>
          </a:p>
          <a:p>
            <a:pPr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Multi-stage computations</a:t>
            </a:r>
          </a:p>
          <a:p>
            <a:pPr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In-memory computing</a:t>
            </a:r>
          </a:p>
          <a:p>
            <a:pPr lvl="1"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Fast </a:t>
            </a:r>
          </a:p>
          <a:p>
            <a:pPr lvl="1"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Great for iterative computations, e.g. machine learning</a:t>
            </a:r>
          </a:p>
          <a:p>
            <a:pPr>
              <a:lnSpc>
                <a:spcPct val="150000"/>
              </a:lnSpc>
              <a:buSzPct val="100000"/>
              <a:buFont typeface="Arial"/>
              <a:buChar char="•"/>
            </a:pPr>
            <a:r>
              <a:rPr lang="en-US" dirty="0" smtClean="0"/>
              <a:t> Streaming computations</a:t>
            </a:r>
          </a:p>
          <a:p>
            <a:pPr lvl="1">
              <a:lnSpc>
                <a:spcPct val="150000"/>
              </a:lnSpc>
              <a:buSzPct val="100000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Spark</a:t>
            </a:r>
            <a:endParaRPr lang="en-US" dirty="0"/>
          </a:p>
        </p:txBody>
      </p:sp>
      <p:pic>
        <p:nvPicPr>
          <p:cNvPr id="8" name="Picture 7" descr="spark-st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512" y="2947988"/>
            <a:ext cx="3857626" cy="1816100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SzPct val="100000"/>
              <a:buFont typeface="Arial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RDD </a:t>
            </a:r>
            <a:r>
              <a:rPr lang="en-US" dirty="0" smtClean="0"/>
              <a:t>(Resilient Distributed Dataset)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Data that is partitioned and distributed across the cluster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On disk or in memory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Resilient because Spark can automatically re-compute on node failure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Spark 2 – generally use </a:t>
            </a:r>
            <a:r>
              <a:rPr lang="en-US" i="1" dirty="0" smtClean="0"/>
              <a:t>Dataset/</a:t>
            </a:r>
            <a:r>
              <a:rPr lang="en-US" i="1" dirty="0" err="1" smtClean="0"/>
              <a:t>Dataframe</a:t>
            </a:r>
            <a:endParaRPr lang="en-US" i="1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DAG </a:t>
            </a:r>
            <a:r>
              <a:rPr lang="en-US" dirty="0" smtClean="0"/>
              <a:t>(Directed Acyclic Graph)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Nodes = </a:t>
            </a:r>
            <a:r>
              <a:rPr lang="en-US" dirty="0" err="1" smtClean="0"/>
              <a:t>RDDs</a:t>
            </a:r>
            <a:r>
              <a:rPr lang="en-US" dirty="0" smtClean="0"/>
              <a:t>, Edges = transformations</a:t>
            </a:r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Job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DAGs</a:t>
            </a:r>
            <a:r>
              <a:rPr lang="en-US" dirty="0" smtClean="0"/>
              <a:t> are run when an </a:t>
            </a:r>
            <a:r>
              <a:rPr lang="en-US" i="1" dirty="0" smtClean="0"/>
              <a:t>action </a:t>
            </a:r>
            <a:r>
              <a:rPr lang="en-US" dirty="0" smtClean="0"/>
              <a:t>is performed (e.g. save or collect)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A </a:t>
            </a:r>
            <a:r>
              <a:rPr lang="en-US" i="1" dirty="0" smtClean="0"/>
              <a:t>job </a:t>
            </a:r>
            <a:r>
              <a:rPr lang="en-US" dirty="0" smtClean="0"/>
              <a:t>is made up of </a:t>
            </a:r>
            <a:r>
              <a:rPr lang="en-US" i="1" dirty="0" smtClean="0"/>
              <a:t>stages</a:t>
            </a:r>
            <a:r>
              <a:rPr lang="en-US" dirty="0" smtClean="0"/>
              <a:t>, which are made up of </a:t>
            </a:r>
            <a:r>
              <a:rPr lang="en-US" i="1" dirty="0" smtClean="0"/>
              <a:t>tasks</a:t>
            </a:r>
            <a:endParaRPr lang="en-US" i="1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Cluster</a:t>
            </a:r>
            <a:endParaRPr lang="en-US" dirty="0"/>
          </a:p>
        </p:txBody>
      </p:sp>
      <p:pic>
        <p:nvPicPr>
          <p:cNvPr id="5" name="Picture 4" descr="cluster-over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658" y="1864158"/>
            <a:ext cx="7569201" cy="3632200"/>
          </a:xfrm>
          <a:prstGeom prst="rect">
            <a:avLst/>
          </a:prstGeom>
        </p:spPr>
      </p:pic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09452" y="5340651"/>
            <a:ext cx="2029953" cy="239445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8334" y="3862342"/>
            <a:ext cx="2685784" cy="239445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in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>
                <a:latin typeface="Courier"/>
              </a:rPr>
              <a:t># Read book text into an RDD called 'lines'</a:t>
            </a:r>
          </a:p>
          <a:p>
            <a:r>
              <a:rPr lang="en-US" sz="1600" dirty="0" smtClean="0">
                <a:latin typeface="Courier"/>
              </a:rPr>
              <a:t>lines = </a:t>
            </a:r>
            <a:r>
              <a:rPr lang="en-US" sz="1600" dirty="0" err="1" smtClean="0">
                <a:latin typeface="Courier"/>
              </a:rPr>
              <a:t>spark.read.text("books</a:t>
            </a:r>
            <a:r>
              <a:rPr lang="en-US" sz="1600" dirty="0" smtClean="0">
                <a:latin typeface="Courier"/>
              </a:rPr>
              <a:t>")\</a:t>
            </a:r>
          </a:p>
          <a:p>
            <a:r>
              <a:rPr lang="en-US" sz="1600" dirty="0" smtClean="0">
                <a:latin typeface="Courier"/>
              </a:rPr>
              <a:t>  .</a:t>
            </a:r>
            <a:r>
              <a:rPr lang="en-US" sz="1600" dirty="0" err="1" smtClean="0">
                <a:latin typeface="Courier"/>
              </a:rPr>
              <a:t>rdd.map(lambda</a:t>
            </a:r>
            <a:r>
              <a:rPr lang="en-US" sz="1600" dirty="0" smtClean="0">
                <a:latin typeface="Courier"/>
              </a:rPr>
              <a:t> </a:t>
            </a:r>
            <a:r>
              <a:rPr lang="en-US" sz="1600" dirty="0" err="1" smtClean="0">
                <a:latin typeface="Courier"/>
              </a:rPr>
              <a:t>r</a:t>
            </a:r>
            <a:r>
              <a:rPr lang="en-US" sz="1600" dirty="0" smtClean="0">
                <a:latin typeface="Courier"/>
              </a:rPr>
              <a:t>: r[0])</a:t>
            </a:r>
          </a:p>
          <a:p>
            <a:endParaRPr lang="en-US" sz="1600" dirty="0" smtClean="0">
              <a:latin typeface="Courier"/>
            </a:endParaRPr>
          </a:p>
          <a:p>
            <a:r>
              <a:rPr lang="en-US" sz="1600" dirty="0" err="1" smtClean="0">
                <a:latin typeface="Courier"/>
              </a:rPr>
              <a:t>lines.first</a:t>
            </a:r>
            <a:r>
              <a:rPr lang="en-US" sz="1600" dirty="0" smtClean="0">
                <a:latin typeface="Courier"/>
              </a:rPr>
              <a:t>() # Look at the first line</a:t>
            </a:r>
          </a:p>
          <a:p>
            <a:endParaRPr lang="en-US" sz="1600" dirty="0" smtClean="0">
              <a:latin typeface="Courier"/>
            </a:endParaRPr>
          </a:p>
          <a:p>
            <a:r>
              <a:rPr lang="en-US" sz="1600" dirty="0" smtClean="0">
                <a:latin typeface="Courier"/>
              </a:rPr>
              <a:t># Find word counts (runs on cluster)</a:t>
            </a:r>
          </a:p>
          <a:p>
            <a:r>
              <a:rPr lang="en-US" sz="1600" dirty="0" smtClean="0">
                <a:latin typeface="Courier"/>
              </a:rPr>
              <a:t>from operator import add</a:t>
            </a:r>
          </a:p>
          <a:p>
            <a:r>
              <a:rPr lang="en-US" sz="1600" dirty="0" smtClean="0">
                <a:latin typeface="Courier"/>
              </a:rPr>
              <a:t>counts = </a:t>
            </a:r>
            <a:r>
              <a:rPr lang="en-US" sz="1600" dirty="0" err="1" smtClean="0">
                <a:latin typeface="Courier"/>
              </a:rPr>
              <a:t>lines.flatMap(lambda</a:t>
            </a:r>
            <a:r>
              <a:rPr lang="en-US" sz="1600" dirty="0" smtClean="0">
                <a:latin typeface="Courier"/>
              </a:rPr>
              <a:t> </a:t>
            </a:r>
            <a:r>
              <a:rPr lang="en-US" sz="1600" dirty="0" err="1" smtClean="0">
                <a:latin typeface="Courier"/>
              </a:rPr>
              <a:t>x</a:t>
            </a:r>
            <a:r>
              <a:rPr lang="en-US" sz="1600" dirty="0" smtClean="0">
                <a:latin typeface="Courier"/>
              </a:rPr>
              <a:t>: </a:t>
            </a:r>
            <a:r>
              <a:rPr lang="en-US" sz="1600" dirty="0" err="1" smtClean="0">
                <a:latin typeface="Courier"/>
              </a:rPr>
              <a:t>x.split</a:t>
            </a:r>
            <a:r>
              <a:rPr lang="en-US" sz="1600" dirty="0" smtClean="0">
                <a:latin typeface="Courier"/>
              </a:rPr>
              <a:t>(' ')) \</a:t>
            </a:r>
          </a:p>
          <a:p>
            <a:r>
              <a:rPr lang="en-US" sz="1600" dirty="0" smtClean="0">
                <a:latin typeface="Courier"/>
              </a:rPr>
              <a:t>  .</a:t>
            </a:r>
            <a:r>
              <a:rPr lang="en-US" sz="1600" dirty="0" err="1" smtClean="0">
                <a:latin typeface="Courier"/>
              </a:rPr>
              <a:t>map(lambda</a:t>
            </a:r>
            <a:r>
              <a:rPr lang="en-US" sz="1600" dirty="0" smtClean="0">
                <a:latin typeface="Courier"/>
              </a:rPr>
              <a:t> </a:t>
            </a:r>
            <a:r>
              <a:rPr lang="en-US" sz="1600" dirty="0" err="1" smtClean="0">
                <a:latin typeface="Courier"/>
              </a:rPr>
              <a:t>x</a:t>
            </a:r>
            <a:r>
              <a:rPr lang="en-US" sz="1600" dirty="0" smtClean="0">
                <a:latin typeface="Courier"/>
              </a:rPr>
              <a:t>: (</a:t>
            </a:r>
            <a:r>
              <a:rPr lang="en-US" sz="1600" dirty="0" err="1" smtClean="0">
                <a:latin typeface="Courier"/>
              </a:rPr>
              <a:t>x</a:t>
            </a:r>
            <a:r>
              <a:rPr lang="en-US" sz="1600" dirty="0" smtClean="0">
                <a:latin typeface="Courier"/>
              </a:rPr>
              <a:t>, 1)) \</a:t>
            </a:r>
          </a:p>
          <a:p>
            <a:r>
              <a:rPr lang="en-US" sz="1600" dirty="0" smtClean="0">
                <a:latin typeface="Courier"/>
              </a:rPr>
              <a:t>  .</a:t>
            </a:r>
            <a:r>
              <a:rPr lang="en-US" sz="1600" dirty="0" err="1" smtClean="0">
                <a:latin typeface="Courier"/>
              </a:rPr>
              <a:t>reduceByKey(add</a:t>
            </a:r>
            <a:r>
              <a:rPr lang="en-US" sz="1600" dirty="0" smtClean="0">
                <a:latin typeface="Courier"/>
              </a:rPr>
              <a:t>)</a:t>
            </a:r>
          </a:p>
          <a:p>
            <a:endParaRPr lang="en-US" sz="1600" dirty="0" smtClean="0">
              <a:latin typeface="Courier"/>
            </a:endParaRPr>
          </a:p>
          <a:p>
            <a:r>
              <a:rPr lang="en-US" sz="1600" dirty="0" smtClean="0">
                <a:latin typeface="Courier"/>
              </a:rPr>
              <a:t># Print out the counts (runs on driver)</a:t>
            </a:r>
          </a:p>
          <a:p>
            <a:r>
              <a:rPr lang="en-US" sz="1600" dirty="0" smtClean="0">
                <a:latin typeface="Courier"/>
              </a:rPr>
              <a:t>output = </a:t>
            </a:r>
            <a:r>
              <a:rPr lang="en-US" sz="1600" dirty="0" err="1" smtClean="0">
                <a:latin typeface="Courier"/>
              </a:rPr>
              <a:t>counts.collect</a:t>
            </a:r>
            <a:r>
              <a:rPr lang="en-US" sz="1600" dirty="0" smtClean="0">
                <a:latin typeface="Courier"/>
              </a:rPr>
              <a:t>()</a:t>
            </a:r>
          </a:p>
          <a:p>
            <a:r>
              <a:rPr lang="en-US" sz="1600" dirty="0" smtClean="0">
                <a:latin typeface="Courier"/>
              </a:rPr>
              <a:t>for (word, count) in output:</a:t>
            </a:r>
          </a:p>
          <a:p>
            <a:r>
              <a:rPr lang="en-US" sz="1600" dirty="0" smtClean="0">
                <a:latin typeface="Courier"/>
              </a:rPr>
              <a:t>  </a:t>
            </a:r>
            <a:r>
              <a:rPr lang="en-US" sz="1600" dirty="0" err="1" smtClean="0">
                <a:latin typeface="Courier"/>
              </a:rPr>
              <a:t>print("%s</a:t>
            </a:r>
            <a:r>
              <a:rPr lang="en-US" sz="1600" dirty="0" smtClean="0">
                <a:latin typeface="Courier"/>
              </a:rPr>
              <a:t>: %</a:t>
            </a:r>
            <a:r>
              <a:rPr lang="en-US" sz="1600" dirty="0" err="1" smtClean="0">
                <a:latin typeface="Courier"/>
              </a:rPr>
              <a:t>i</a:t>
            </a:r>
            <a:r>
              <a:rPr lang="en-US" sz="1600" dirty="0" smtClean="0">
                <a:latin typeface="Courier"/>
              </a:rPr>
              <a:t>" % (word, count))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267468" y="2446494"/>
            <a:ext cx="2435943" cy="1249278"/>
          </a:xfrm>
          <a:prstGeom prst="straightConnector1">
            <a:avLst/>
          </a:prstGeom>
          <a:ln w="12700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013058" y="5575332"/>
            <a:ext cx="2899192" cy="1588"/>
          </a:xfrm>
          <a:prstGeom prst="straightConnector1">
            <a:avLst/>
          </a:prstGeom>
          <a:ln w="12700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03091" y="2030994"/>
            <a:ext cx="2223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Runs in a task</a:t>
            </a:r>
          </a:p>
          <a:p>
            <a:r>
              <a:rPr lang="en-US" sz="2400" dirty="0" smtClean="0"/>
              <a:t>on an executor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29000" y="5159833"/>
            <a:ext cx="3964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Returns RDD data to driver.</a:t>
            </a:r>
          </a:p>
          <a:p>
            <a:r>
              <a:rPr lang="en-US" sz="2400" dirty="0" smtClean="0"/>
              <a:t>Only do this if small!</a:t>
            </a:r>
            <a:endParaRPr lang="en-US" sz="2400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# Start a Spark session</a:t>
            </a:r>
          </a:p>
          <a:p>
            <a:r>
              <a:rPr lang="en-US" dirty="0" smtClean="0"/>
              <a:t>sc &lt;- </a:t>
            </a:r>
            <a:r>
              <a:rPr lang="en-US" dirty="0" err="1" smtClean="0"/>
              <a:t>spark_connect(master</a:t>
            </a:r>
            <a:r>
              <a:rPr lang="en-US" dirty="0" smtClean="0"/>
              <a:t> = "yarn-client")</a:t>
            </a:r>
          </a:p>
          <a:p>
            <a:endParaRPr lang="en-US" dirty="0" smtClean="0"/>
          </a:p>
          <a:p>
            <a:r>
              <a:rPr lang="en-US" dirty="0" smtClean="0"/>
              <a:t># Create a Spark dataset from a CSV file</a:t>
            </a:r>
          </a:p>
          <a:p>
            <a:r>
              <a:rPr lang="en-US" dirty="0" smtClean="0"/>
              <a:t>tips &lt;- </a:t>
            </a:r>
            <a:r>
              <a:rPr lang="en-US" dirty="0" err="1" smtClean="0"/>
              <a:t>spark_read_csv(sc</a:t>
            </a:r>
            <a:r>
              <a:rPr lang="en-US" dirty="0" smtClean="0"/>
              <a:t>, "tips", "</a:t>
            </a:r>
            <a:r>
              <a:rPr lang="en-US" dirty="0" err="1" smtClean="0"/>
              <a:t>tips.csv</a:t>
            </a:r>
            <a:r>
              <a:rPr lang="en-US" dirty="0" smtClean="0"/>
              <a:t>")</a:t>
            </a:r>
          </a:p>
          <a:p>
            <a:endParaRPr lang="en-US" dirty="0" smtClean="0"/>
          </a:p>
          <a:p>
            <a:r>
              <a:rPr lang="en-US" dirty="0" smtClean="0"/>
              <a:t># Query to find if smokers tip more than non-smokers</a:t>
            </a:r>
          </a:p>
          <a:p>
            <a:r>
              <a:rPr lang="en-US" dirty="0" smtClean="0"/>
              <a:t>tips %&gt;%</a:t>
            </a:r>
          </a:p>
          <a:p>
            <a:r>
              <a:rPr lang="en-US" dirty="0" err="1" smtClean="0"/>
              <a:t>filter(total_bill</a:t>
            </a:r>
            <a:r>
              <a:rPr lang="en-US" dirty="0" smtClean="0"/>
              <a:t> &gt; 5) %&gt;%</a:t>
            </a:r>
          </a:p>
          <a:p>
            <a:r>
              <a:rPr lang="en-US" dirty="0" err="1" smtClean="0"/>
              <a:t>group_by(smoker</a:t>
            </a:r>
            <a:r>
              <a:rPr lang="en-US" dirty="0" smtClean="0"/>
              <a:t>) %&gt;%</a:t>
            </a:r>
          </a:p>
          <a:p>
            <a:r>
              <a:rPr lang="en-US" dirty="0" err="1" smtClean="0"/>
              <a:t>summarise(mean_tip</a:t>
            </a:r>
            <a:r>
              <a:rPr lang="en-US" dirty="0" smtClean="0"/>
              <a:t> = </a:t>
            </a:r>
            <a:r>
              <a:rPr lang="en-US" dirty="0" err="1" smtClean="0"/>
              <a:t>mean(tip</a:t>
            </a:r>
            <a:r>
              <a:rPr lang="en-US" dirty="0" smtClean="0"/>
              <a:t>))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SzPct val="100000"/>
              <a:buFont typeface="Arial"/>
              <a:buChar char="•"/>
            </a:pPr>
            <a:r>
              <a:rPr lang="en-US" dirty="0" smtClean="0"/>
              <a:t> Libraries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Python – use </a:t>
            </a:r>
            <a:r>
              <a:rPr lang="en-US" dirty="0" smtClean="0">
                <a:latin typeface="Courier"/>
              </a:rPr>
              <a:t>pip</a:t>
            </a:r>
            <a:r>
              <a:rPr lang="en-US" dirty="0" smtClean="0"/>
              <a:t> to install on driver, </a:t>
            </a:r>
            <a:r>
              <a:rPr lang="en-US" dirty="0" smtClean="0">
                <a:latin typeface="Courier"/>
              </a:rPr>
              <a:t>--</a:t>
            </a:r>
            <a:r>
              <a:rPr lang="en-US" dirty="0" err="1" smtClean="0">
                <a:latin typeface="Courier"/>
              </a:rPr>
              <a:t>py</a:t>
            </a:r>
            <a:r>
              <a:rPr lang="en-US" dirty="0" smtClean="0">
                <a:latin typeface="Courier"/>
              </a:rPr>
              <a:t>-files</a:t>
            </a:r>
            <a:r>
              <a:rPr lang="en-US" dirty="0" smtClean="0"/>
              <a:t> to ship to executors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R – use </a:t>
            </a:r>
            <a:r>
              <a:rPr lang="en-US" dirty="0" err="1" smtClean="0">
                <a:latin typeface="Courier"/>
              </a:rPr>
              <a:t>install.packages</a:t>
            </a:r>
            <a:r>
              <a:rPr lang="en-US" dirty="0" smtClean="0"/>
              <a:t> on driver</a:t>
            </a:r>
          </a:p>
          <a:p>
            <a:pPr lvl="2">
              <a:buSzPct val="100000"/>
              <a:buFont typeface="Arial"/>
              <a:buChar char="•"/>
            </a:pPr>
            <a:r>
              <a:rPr lang="en-US" dirty="0" smtClean="0"/>
              <a:t> Distributed ML library: </a:t>
            </a:r>
            <a:r>
              <a:rPr lang="en-US" dirty="0" smtClean="0">
                <a:hlinkClick r:id="rId2"/>
              </a:rPr>
              <a:t>https://spark.rstudio.com/mlib/</a:t>
            </a:r>
            <a:endParaRPr lang="en-US" dirty="0" smtClean="0"/>
          </a:p>
          <a:p>
            <a:pPr lvl="2">
              <a:buSzPct val="100000"/>
              <a:buFont typeface="Arial"/>
              <a:buChar char="•"/>
            </a:pP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Running Spark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Local install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QuickStart</a:t>
            </a:r>
            <a:r>
              <a:rPr lang="en-US" dirty="0" smtClean="0"/>
              <a:t> VM: </a:t>
            </a:r>
            <a:r>
              <a:rPr lang="en-US" dirty="0" smtClean="0">
                <a:hlinkClick r:id="rId3"/>
              </a:rPr>
              <a:t>https://www.cloudera.com/downloads/quickstart_vms.html</a:t>
            </a:r>
            <a:endParaRPr lang="en-US" dirty="0" smtClean="0"/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Shared cloud cluster for this camp (details later)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Spark in Science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SzPct val="100000"/>
              <a:buFont typeface="Arial"/>
              <a:buChar char="•"/>
            </a:pPr>
            <a:r>
              <a:rPr lang="en-US" dirty="0" smtClean="0"/>
              <a:t> GATK4 – scalable variant discovery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Java implementation of Spark pipelines for alignment, QC, variant calling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100 min to run</a:t>
            </a:r>
            <a:r>
              <a:rPr lang="en-US" dirty="0" smtClean="0"/>
              <a:t> whole human genome pipeline </a:t>
            </a:r>
            <a:r>
              <a:rPr lang="en-US" dirty="0" smtClean="0"/>
              <a:t>on 20 node cluster</a:t>
            </a:r>
          </a:p>
          <a:p>
            <a:pPr>
              <a:buSzPct val="100000"/>
              <a:buFont typeface="Arial"/>
              <a:buChar char="•"/>
            </a:pP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Hail – scalable genomic data </a:t>
            </a:r>
            <a:r>
              <a:rPr lang="en-US" dirty="0" smtClean="0"/>
              <a:t>analysis (like PLINK)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Python interface for GWAS on 10K+ WGS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Notebook tutorial: </a:t>
            </a:r>
            <a:r>
              <a:rPr lang="en-US" dirty="0" smtClean="0">
                <a:hlinkClick r:id="rId2"/>
              </a:rPr>
              <a:t>https://hail.is/docs/stable/tutorials/hail-overview.html</a:t>
            </a:r>
            <a:endParaRPr lang="en-US" dirty="0" smtClean="0"/>
          </a:p>
          <a:p>
            <a:pPr>
              <a:buSzPct val="100000"/>
            </a:pP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CERN High Energy Physics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>
                <a:hlinkClick r:id="rId3"/>
              </a:rPr>
              <a:t> https://github.com/LucaCanali/Miscellaneous/blob/master/Spark_Notes/Spark_HEP_Examples/LHCb_OpenData_Spark.ipynb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CPU </a:t>
            </a:r>
            <a:r>
              <a:rPr lang="en-US" dirty="0" err="1" smtClean="0"/>
              <a:t>vs</a:t>
            </a:r>
            <a:r>
              <a:rPr lang="en-US" dirty="0" smtClean="0"/>
              <a:t> wall clock time</a:t>
            </a:r>
            <a:endParaRPr lang="en-US" dirty="0"/>
          </a:p>
        </p:txBody>
      </p:sp>
      <p:pic>
        <p:nvPicPr>
          <p:cNvPr id="4" name="Picture 3" descr="cputi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7" y="1249362"/>
            <a:ext cx="4680619" cy="4680619"/>
          </a:xfrm>
          <a:prstGeom prst="rect">
            <a:avLst/>
          </a:prstGeom>
        </p:spPr>
      </p:pic>
      <p:pic>
        <p:nvPicPr>
          <p:cNvPr id="5" name="Picture 4" descr="runti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951" y="1249362"/>
            <a:ext cx="4680619" cy="4680619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79411" y="1447800"/>
            <a:ext cx="6536332" cy="4678366"/>
          </a:xfrm>
        </p:spPr>
        <p:txBody>
          <a:bodyPr>
            <a:normAutofit/>
          </a:bodyPr>
          <a:lstStyle/>
          <a:p>
            <a:pPr marL="0" indent="0">
              <a:buFont typeface="Arial"/>
              <a:buChar char="•"/>
            </a:pPr>
            <a:r>
              <a:rPr lang="en-US" dirty="0" smtClean="0">
                <a:latin typeface="+mn-lt"/>
                <a:cs typeface="Calibri"/>
              </a:rPr>
              <a:t> Data Science Team at Cloudera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+mn-lt"/>
                <a:cs typeface="Calibri"/>
              </a:rPr>
              <a:t> Contributor to GATK, Hail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+mn-lt"/>
              </a:rPr>
              <a:t> Apache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Committer, PMC 	Member,  Apache Member</a:t>
            </a:r>
          </a:p>
          <a:p>
            <a:pPr marL="0" indent="0">
              <a:buFont typeface="Arial"/>
              <a:buChar char="•"/>
            </a:pPr>
            <a:r>
              <a:rPr lang="en-US" dirty="0" smtClean="0">
                <a:latin typeface="+mn-lt"/>
                <a:cs typeface="Calibri"/>
              </a:rPr>
              <a:t> Author of “</a:t>
            </a:r>
            <a:r>
              <a:rPr lang="en-US" dirty="0" err="1" smtClean="0">
                <a:latin typeface="+mn-lt"/>
                <a:cs typeface="Calibri"/>
              </a:rPr>
              <a:t>Hadoop</a:t>
            </a:r>
            <a:r>
              <a:rPr lang="en-US" dirty="0" smtClean="0">
                <a:latin typeface="+mn-lt"/>
                <a:cs typeface="Calibri"/>
              </a:rPr>
              <a:t>: The Definitive Guide”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228600" lvl="1" indent="0">
              <a:buNone/>
            </a:pPr>
            <a:endParaRPr lang="en-US" dirty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</p:txBody>
      </p:sp>
      <p:pic>
        <p:nvPicPr>
          <p:cNvPr id="7" name="Content Placeholder 6" descr="lrg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6930" r="-26930"/>
          <a:stretch>
            <a:fillRect/>
          </a:stretch>
        </p:blipFill>
        <p:spPr>
          <a:xfrm>
            <a:off x="6250045" y="779546"/>
            <a:ext cx="6270073" cy="534662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752132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effect: </a:t>
            </a:r>
            <a:r>
              <a:rPr lang="en-US" dirty="0" smtClean="0"/>
              <a:t>trying things you didn’t think were possible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48985" y="2269268"/>
            <a:ext cx="7778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no prior experience of Spark, a team at the Broad were able to write a GATK4 Spark tool for analyzing structural variants that hadn’t been attempted on GATK3 due to its computational complexity, and get it running at what they estimated was </a:t>
            </a:r>
            <a:r>
              <a:rPr lang="en-US" sz="2400" i="1" dirty="0" smtClean="0"/>
              <a:t>one or two orders of magnitude faster</a:t>
            </a:r>
            <a:r>
              <a:rPr lang="en-US" sz="2400" dirty="0" smtClean="0"/>
              <a:t> than it would have been on GATK3.</a:t>
            </a:r>
            <a:endParaRPr lang="en-US" sz="2400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SzPct val="100000"/>
              <a:buFont typeface="Arial"/>
              <a:buChar char="•"/>
            </a:pPr>
            <a:r>
              <a:rPr lang="en-US" dirty="0" smtClean="0"/>
              <a:t> Spark docs: </a:t>
            </a:r>
            <a:r>
              <a:rPr lang="en-US" dirty="0" smtClean="0">
                <a:hlinkClick r:id="rId2"/>
              </a:rPr>
              <a:t>https://spark.apache.org/</a:t>
            </a: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Spark API: </a:t>
            </a:r>
            <a:r>
              <a:rPr lang="en-US" dirty="0" smtClean="0">
                <a:hlinkClick r:id="rId3"/>
              </a:rPr>
              <a:t>https://spark.apache.org/docs/latest/api/python/index.html</a:t>
            </a: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sparklyr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https://spark.rstudio.com/</a:t>
            </a:r>
            <a:endParaRPr lang="en-US" dirty="0" smtClean="0"/>
          </a:p>
          <a:p>
            <a:pPr>
              <a:buSzPct val="100000"/>
              <a:buFont typeface="Arial"/>
              <a:buChar char="•"/>
            </a:pPr>
            <a:endParaRPr lang="en-US" dirty="0" smtClean="0"/>
          </a:p>
          <a:p>
            <a:pPr>
              <a:buSzPct val="100000"/>
              <a:buFont typeface="Arial"/>
              <a:buChar char="•"/>
            </a:pPr>
            <a:r>
              <a:rPr lang="en-US" dirty="0" smtClean="0"/>
              <a:t> Starter examples: </a:t>
            </a:r>
            <a:r>
              <a:rPr lang="en-US" dirty="0" smtClean="0">
                <a:hlinkClick r:id="rId5"/>
              </a:rPr>
              <a:t>https://github.com/tomwhite/misp-</a:t>
            </a:r>
            <a:r>
              <a:rPr lang="en-US" dirty="0" smtClean="0">
                <a:hlinkClick r:id="rId5"/>
              </a:rPr>
              <a:t>demo</a:t>
            </a:r>
            <a:r>
              <a:rPr lang="en-US" dirty="0" smtClean="0"/>
              <a:t>	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dirty="0" smtClean="0"/>
              <a:t> My email: </a:t>
            </a:r>
            <a:r>
              <a:rPr lang="en-US" dirty="0" smtClean="0">
                <a:hlinkClick r:id="rId6"/>
              </a:rPr>
              <a:t>tom@cloudera.com</a:t>
            </a:r>
            <a:endParaRPr lang="en-US" dirty="0" smtClean="0"/>
          </a:p>
          <a:p>
            <a:pPr lvl="1">
              <a:buSzPct val="100000"/>
              <a:buFont typeface="Arial"/>
              <a:buChar char="•"/>
            </a:pPr>
            <a:endParaRPr lang="en-US" dirty="0" smtClean="0"/>
          </a:p>
          <a:p>
            <a:pPr>
              <a:buSzPct val="100000"/>
            </a:pP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Tom White @</a:t>
            </a:r>
            <a:r>
              <a:rPr lang="en-US" dirty="0" err="1" smtClean="0"/>
              <a:t>tom_e_white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Hadoop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392B2"/>
                </a:solidFill>
                <a:latin typeface="Calibri"/>
                <a:cs typeface="Calibri"/>
              </a:rPr>
              <a:t>Hadoop</a:t>
            </a:r>
            <a:endParaRPr lang="en-US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79413" y="1803400"/>
            <a:ext cx="7460782" cy="4432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  <a:cs typeface="Calibri"/>
              </a:rPr>
              <a:t>2004-2006: </a:t>
            </a:r>
            <a:r>
              <a:rPr lang="en-US" sz="2600" dirty="0" smtClean="0">
                <a:latin typeface="+mn-lt"/>
              </a:rPr>
              <a:t>Doug Cutting and Mike </a:t>
            </a:r>
            <a:r>
              <a:rPr lang="en-US" sz="2600" dirty="0" err="1" smtClean="0">
                <a:latin typeface="+mn-lt"/>
              </a:rPr>
              <a:t>Cafarella</a:t>
            </a:r>
            <a:r>
              <a:rPr lang="en-US" sz="2600" dirty="0" smtClean="0">
                <a:latin typeface="+mn-lt"/>
              </a:rPr>
              <a:t> implement GFS/</a:t>
            </a:r>
            <a:r>
              <a:rPr lang="en-US" sz="2600" dirty="0" err="1" smtClean="0">
                <a:latin typeface="+mn-lt"/>
              </a:rPr>
              <a:t>MapReduce</a:t>
            </a:r>
            <a:r>
              <a:rPr lang="en-US" sz="2600" dirty="0" smtClean="0">
                <a:latin typeface="+mn-lt"/>
              </a:rPr>
              <a:t> in Apache </a:t>
            </a:r>
            <a:r>
              <a:rPr lang="en-US" sz="2600" dirty="0" err="1" smtClean="0">
                <a:latin typeface="+mn-lt"/>
              </a:rPr>
              <a:t>Nutch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  <a:cs typeface="Calibri"/>
              </a:rPr>
              <a:t>2006: Spun out as Apache </a:t>
            </a:r>
            <a:r>
              <a:rPr lang="en-US" sz="2600" dirty="0" err="1" smtClean="0">
                <a:latin typeface="+mn-lt"/>
              </a:rPr>
              <a:t>Hadoop</a:t>
            </a:r>
            <a:r>
              <a:rPr lang="en-US" sz="2600" dirty="0" smtClean="0">
                <a:latin typeface="+mn-lt"/>
              </a:rPr>
              <a:t>, Doug moves to Yahoo!</a:t>
            </a:r>
          </a:p>
          <a:p>
            <a:r>
              <a:rPr lang="en-US" sz="2600" dirty="0" smtClean="0">
                <a:latin typeface="+mn-lt"/>
                <a:cs typeface="Calibri"/>
              </a:rPr>
              <a:t>Named after Doug’s son’s yellow stuffed elephant</a:t>
            </a:r>
            <a:endParaRPr lang="en-US" sz="2600" dirty="0">
              <a:latin typeface="+mn-lt"/>
              <a:cs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86741" y="4130950"/>
            <a:ext cx="3430718" cy="2452487"/>
          </a:xfrm>
          <a:prstGeom prst="rect">
            <a:avLst/>
          </a:prstGeom>
        </p:spPr>
      </p:pic>
      <p:pic>
        <p:nvPicPr>
          <p:cNvPr id="5" name="Picture 4" descr="17cloud2_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195" y="774700"/>
            <a:ext cx="3852778" cy="495357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93598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in a nutshell</a:t>
            </a:r>
            <a:endParaRPr lang="en-US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600" dirty="0" smtClean="0"/>
              <a:t>Files are broken into large blocks (128MB)</a:t>
            </a:r>
          </a:p>
          <a:p>
            <a:r>
              <a:rPr lang="en-US" sz="2600" dirty="0" smtClean="0"/>
              <a:t>Blocks are replicated across the cluster (3 way)</a:t>
            </a:r>
          </a:p>
          <a:p>
            <a:pPr lvl="1"/>
            <a:r>
              <a:rPr lang="en-US" sz="2600" dirty="0" smtClean="0"/>
              <a:t>Fault-tolerant: gracefully responds to node/disk/network failures</a:t>
            </a:r>
          </a:p>
          <a:p>
            <a:pPr lvl="1"/>
            <a:r>
              <a:rPr lang="en-US" sz="2600" dirty="0" smtClean="0"/>
              <a:t>Horizontally scalable: low marginal cost</a:t>
            </a:r>
          </a:p>
          <a:p>
            <a:pPr lvl="1"/>
            <a:r>
              <a:rPr lang="en-US" sz="2600" dirty="0" smtClean="0"/>
              <a:t>High-bandwidth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0106157"/>
              </p:ext>
            </p:extLst>
          </p:nvPr>
        </p:nvGraphicFramePr>
        <p:xfrm>
          <a:off x="4806129" y="4274065"/>
          <a:ext cx="550069" cy="1374100"/>
        </p:xfrm>
        <a:graphic>
          <a:graphicData uri="http://schemas.openxmlformats.org/drawingml/2006/table">
            <a:tbl>
              <a:tblPr firstRow="1" bandRow="1"/>
              <a:tblGrid>
                <a:gridCol w="550069"/>
              </a:tblGrid>
              <a:tr h="27482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7846" marR="67846" marT="33932" marB="3393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7482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846" marR="67846" marT="33932" marB="3393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748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7846" marR="67846" marT="33932" marB="3393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748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7846" marR="67846" marT="33932" marB="3393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748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7846" marR="67846" marT="33932" marB="33932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7558369"/>
              </p:ext>
            </p:extLst>
          </p:nvPr>
        </p:nvGraphicFramePr>
        <p:xfrm>
          <a:off x="6398336" y="4591725"/>
          <a:ext cx="487206" cy="851967"/>
        </p:xfrm>
        <a:graphic>
          <a:graphicData uri="http://schemas.openxmlformats.org/drawingml/2006/table">
            <a:tbl>
              <a:tblPr firstRow="1" bandRow="1"/>
              <a:tblGrid>
                <a:gridCol w="487206"/>
              </a:tblGrid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3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1C24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8147945"/>
              </p:ext>
            </p:extLst>
          </p:nvPr>
        </p:nvGraphicFramePr>
        <p:xfrm>
          <a:off x="7530424" y="4584461"/>
          <a:ext cx="487206" cy="851967"/>
        </p:xfrm>
        <a:graphic>
          <a:graphicData uri="http://schemas.openxmlformats.org/drawingml/2006/table">
            <a:tbl>
              <a:tblPr firstRow="1" bandRow="1"/>
              <a:tblGrid>
                <a:gridCol w="487206"/>
              </a:tblGrid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3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1C24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6415152"/>
              </p:ext>
            </p:extLst>
          </p:nvPr>
        </p:nvGraphicFramePr>
        <p:xfrm>
          <a:off x="8686765" y="4584461"/>
          <a:ext cx="487206" cy="851967"/>
        </p:xfrm>
        <a:graphic>
          <a:graphicData uri="http://schemas.openxmlformats.org/drawingml/2006/table">
            <a:tbl>
              <a:tblPr firstRow="1" bandRow="1"/>
              <a:tblGrid>
                <a:gridCol w="487206"/>
              </a:tblGrid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3585736"/>
              </p:ext>
            </p:extLst>
          </p:nvPr>
        </p:nvGraphicFramePr>
        <p:xfrm>
          <a:off x="9816711" y="4584461"/>
          <a:ext cx="487206" cy="851967"/>
        </p:xfrm>
        <a:graphic>
          <a:graphicData uri="http://schemas.openxmlformats.org/drawingml/2006/table">
            <a:tbl>
              <a:tblPr firstRow="1" bandRow="1"/>
              <a:tblGrid>
                <a:gridCol w="487206"/>
              </a:tblGrid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300" b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1C24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3074898"/>
              </p:ext>
            </p:extLst>
          </p:nvPr>
        </p:nvGraphicFramePr>
        <p:xfrm>
          <a:off x="10958835" y="4584461"/>
          <a:ext cx="487206" cy="851967"/>
        </p:xfrm>
        <a:graphic>
          <a:graphicData uri="http://schemas.openxmlformats.org/drawingml/2006/table">
            <a:tbl>
              <a:tblPr firstRow="1" bandRow="1"/>
              <a:tblGrid>
                <a:gridCol w="487206"/>
              </a:tblGrid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  <a:tr h="2839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770" marR="80770" marT="40395" marB="4039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4EA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64817" y="5645349"/>
            <a:ext cx="1027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Input File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1126" y="3765979"/>
            <a:ext cx="464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HDFS storage distribution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2943" y="4213161"/>
            <a:ext cx="121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Node A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73067" y="4213161"/>
            <a:ext cx="121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Node B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3192" y="4213161"/>
            <a:ext cx="121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Node C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53316" y="4213161"/>
            <a:ext cx="121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Node D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93442" y="4213161"/>
            <a:ext cx="121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Node E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gray">
          <a:xfrm>
            <a:off x="5570118" y="4999811"/>
            <a:ext cx="635892" cy="0"/>
          </a:xfrm>
          <a:prstGeom prst="line">
            <a:avLst/>
          </a:prstGeom>
          <a:noFill/>
          <a:ln w="57150" cap="rnd" cmpd="sng">
            <a:solidFill>
              <a:schemeClr val="bg2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7908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392B2"/>
                </a:solidFill>
                <a:latin typeface="Calibri"/>
                <a:cs typeface="Calibri"/>
              </a:rPr>
              <a:t>MapReduce</a:t>
            </a:r>
            <a:endParaRPr lang="en-US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212" y="1968500"/>
            <a:ext cx="7114976" cy="383022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7003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a nutshell</a:t>
            </a:r>
            <a:endParaRPr lang="en-US" dirty="0">
              <a:solidFill>
                <a:srgbClr val="0392B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Structured 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latin typeface="+mn-lt"/>
                <a:cs typeface="Calibri"/>
              </a:rPr>
              <a:t>Embarrassingly parallel “map stage”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latin typeface="+mn-lt"/>
              </a:rPr>
              <a:t>Cluster-wide distributed sort (“shuffle”)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latin typeface="+mn-lt"/>
                <a:cs typeface="Calibri"/>
              </a:rPr>
              <a:t>Aggregation “reduce stage”</a:t>
            </a:r>
          </a:p>
          <a:p>
            <a:r>
              <a:rPr lang="en-US" sz="2600" dirty="0" smtClean="0">
                <a:latin typeface="+mn-lt"/>
                <a:cs typeface="Calibri"/>
              </a:rPr>
              <a:t>Data-locality: process the data where it is stored</a:t>
            </a:r>
          </a:p>
          <a:p>
            <a:r>
              <a:rPr lang="en-US" sz="2600" dirty="0" smtClean="0">
                <a:latin typeface="+mn-lt"/>
              </a:rPr>
              <a:t>Fault-tolerance: failed tasks automatically detected and restarted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3115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1" name="Shape 3401"/>
          <p:cNvSpPr txBox="1">
            <a:spLocks noGrp="1"/>
          </p:cNvSpPr>
          <p:nvPr>
            <p:ph type="title"/>
          </p:nvPr>
        </p:nvSpPr>
        <p:spPr>
          <a:xfrm>
            <a:off x="365759" y="457200"/>
            <a:ext cx="11313453" cy="792000"/>
          </a:xfrm>
          <a:prstGeom prst="rect">
            <a:avLst/>
          </a:prstGeom>
        </p:spPr>
        <p:txBody>
          <a:bodyPr lIns="91417" tIns="91417" rIns="91417" bIns="91417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Cloudera’s Hadoop </a:t>
            </a:r>
            <a:r>
              <a:rPr lang="en" dirty="0" smtClean="0"/>
              <a:t>Platform</a:t>
            </a:r>
            <a:r>
              <a:rPr lang="en-US" dirty="0" smtClean="0"/>
              <a:t> (CDH)</a:t>
            </a:r>
            <a:endParaRPr lang="en" dirty="0"/>
          </a:p>
        </p:txBody>
      </p:sp>
      <p:pic>
        <p:nvPicPr>
          <p:cNvPr id="3402" name="Shape 34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674" y="1412467"/>
            <a:ext cx="9277651" cy="4839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Spark?</a:t>
            </a:r>
            <a:endParaRPr lang="en-US" dirty="0"/>
          </a:p>
        </p:txBody>
      </p:sp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PUBLIC">
  <a:themeElements>
    <a:clrScheme name="CLOUDERA 1">
      <a:dk1>
        <a:srgbClr val="2D373D"/>
      </a:dk1>
      <a:lt1>
        <a:srgbClr val="FFFFFF"/>
      </a:lt1>
      <a:dk2>
        <a:srgbClr val="29A7DE"/>
      </a:dk2>
      <a:lt2>
        <a:srgbClr val="F5F5F5"/>
      </a:lt2>
      <a:accent1>
        <a:srgbClr val="E5452F"/>
      </a:accent1>
      <a:accent2>
        <a:srgbClr val="FF8F00"/>
      </a:accent2>
      <a:accent3>
        <a:srgbClr val="FFD664"/>
      </a:accent3>
      <a:accent4>
        <a:srgbClr val="A3D65E"/>
      </a:accent4>
      <a:accent5>
        <a:srgbClr val="28A7DE"/>
      </a:accent5>
      <a:accent6>
        <a:srgbClr val="9678D3"/>
      </a:accent6>
      <a:hlink>
        <a:srgbClr val="29A7DE"/>
      </a:hlink>
      <a:folHlink>
        <a:srgbClr val="28A7DE"/>
      </a:folHlink>
    </a:clrScheme>
    <a:fontScheme name="Calibri">
      <a:majorFont>
        <a:latin typeface="Roboto-Ligh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boto-Ligh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cPUBLIC" id="{004FD6E4-8DCF-5949-B1EA-45826874DE9A}" vid="{99D4C19C-A50C-0A47-9B33-03C9FBA1BD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11812</TotalTime>
  <Words>937</Words>
  <Application>Microsoft Macintosh PowerPoint</Application>
  <PresentationFormat>Custom</PresentationFormat>
  <Paragraphs>146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cPUBLIC</vt:lpstr>
      <vt:lpstr>Spark For Scientists  MISP Research Camp, Copenhagen 4 December 2017 Tom White @tom_e_white</vt:lpstr>
      <vt:lpstr>About Me</vt:lpstr>
      <vt:lpstr>What is Hadoop?</vt:lpstr>
      <vt:lpstr>Hadoop</vt:lpstr>
      <vt:lpstr>HDFS in a nutshell</vt:lpstr>
      <vt:lpstr>MapReduce</vt:lpstr>
      <vt:lpstr>MapReduce in a nutshell</vt:lpstr>
      <vt:lpstr>Cloudera’s Hadoop Platform (CDH)</vt:lpstr>
      <vt:lpstr>What is Spark?</vt:lpstr>
      <vt:lpstr>A better MapReduce</vt:lpstr>
      <vt:lpstr>Apache Spark</vt:lpstr>
      <vt:lpstr>Key Concepts</vt:lpstr>
      <vt:lpstr>Demo</vt:lpstr>
      <vt:lpstr>On the Cluster</vt:lpstr>
      <vt:lpstr>Word Count in Python</vt:lpstr>
      <vt:lpstr>R Example</vt:lpstr>
      <vt:lpstr>Practicalities</vt:lpstr>
      <vt:lpstr>Examples of Spark in Science</vt:lpstr>
      <vt:lpstr>Performance: CPU vs wall clock time</vt:lpstr>
      <vt:lpstr>Side effect: trying things you didn’t think were possible</vt:lpstr>
      <vt:lpstr>Resources</vt:lpstr>
      <vt:lpstr>Tom White @tom_e_white</vt:lpstr>
    </vt:vector>
  </TitlesOfParts>
  <Company>Cloudera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Genomics with Apache Spark Spark Summit Europe, 26 October 2017 Tom White @tom_e_white</dc:title>
  <dc:creator>Tom</dc:creator>
  <cp:lastModifiedBy>Tom</cp:lastModifiedBy>
  <cp:revision>73</cp:revision>
  <dcterms:created xsi:type="dcterms:W3CDTF">2017-12-03T17:18:02Z</dcterms:created>
  <dcterms:modified xsi:type="dcterms:W3CDTF">2017-12-04T15:44:39Z</dcterms:modified>
</cp:coreProperties>
</file>