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3" r:id="rId1"/>
  </p:sldMasterIdLst>
  <p:notesMasterIdLst>
    <p:notesMasterId r:id="rId41"/>
  </p:notesMasterIdLst>
  <p:sldIdLst>
    <p:sldId id="256" r:id="rId2"/>
    <p:sldId id="289" r:id="rId3"/>
    <p:sldId id="258" r:id="rId4"/>
    <p:sldId id="285" r:id="rId5"/>
    <p:sldId id="286" r:id="rId6"/>
    <p:sldId id="287" r:id="rId7"/>
    <p:sldId id="262" r:id="rId8"/>
    <p:sldId id="290" r:id="rId9"/>
    <p:sldId id="273" r:id="rId10"/>
    <p:sldId id="288" r:id="rId11"/>
    <p:sldId id="291" r:id="rId12"/>
    <p:sldId id="292" r:id="rId13"/>
    <p:sldId id="293" r:id="rId14"/>
    <p:sldId id="259" r:id="rId15"/>
    <p:sldId id="263" r:id="rId16"/>
    <p:sldId id="264" r:id="rId17"/>
    <p:sldId id="265" r:id="rId18"/>
    <p:sldId id="266" r:id="rId19"/>
    <p:sldId id="268" r:id="rId20"/>
    <p:sldId id="269" r:id="rId21"/>
    <p:sldId id="270" r:id="rId22"/>
    <p:sldId id="272" r:id="rId23"/>
    <p:sldId id="271" r:id="rId24"/>
    <p:sldId id="260" r:id="rId25"/>
    <p:sldId id="275" r:id="rId26"/>
    <p:sldId id="274" r:id="rId27"/>
    <p:sldId id="276" r:id="rId28"/>
    <p:sldId id="277" r:id="rId29"/>
    <p:sldId id="278" r:id="rId30"/>
    <p:sldId id="279" r:id="rId31"/>
    <p:sldId id="280" r:id="rId32"/>
    <p:sldId id="294" r:id="rId33"/>
    <p:sldId id="257" r:id="rId34"/>
    <p:sldId id="267" r:id="rId35"/>
    <p:sldId id="261" r:id="rId36"/>
    <p:sldId id="281" r:id="rId37"/>
    <p:sldId id="282" r:id="rId38"/>
    <p:sldId id="284" r:id="rId39"/>
    <p:sldId id="283" r:id="rId4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2" pos="7679">
          <p15:clr>
            <a:srgbClr val="A4A3A4"/>
          </p15:clr>
        </p15:guide>
        <p15:guide id="3" orient="horz" pos="2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D373D"/>
    <a:srgbClr val="2E3B42"/>
    <a:srgbClr val="2F383E"/>
    <a:srgbClr val="272E32"/>
    <a:srgbClr val="1A2126"/>
    <a:srgbClr val="2D353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413" autoAdjust="0"/>
    <p:restoredTop sz="94664"/>
  </p:normalViewPr>
  <p:slideViewPr>
    <p:cSldViewPr snapToGrid="0" snapToObjects="1" showGuides="1">
      <p:cViewPr varScale="1">
        <p:scale>
          <a:sx n="120" d="100"/>
          <a:sy n="120" d="100"/>
        </p:scale>
        <p:origin x="-96" y="-120"/>
      </p:cViewPr>
      <p:guideLst>
        <p:guide orient="horz" pos="2664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652A8-60F0-4147-96DB-BE96E861DE5D}" type="datetimeFigureOut">
              <a:rPr lang="en-US" smtClean="0"/>
              <a:pPr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F3031-336B-F74A-B3D1-4F6513419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192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ea typeface="ＭＳ Ｐゴシック" charset="-128"/>
              </a:rPr>
              <a:t>Fundamentally, we’re interested in studying individuals (and populations of individuals)</a:t>
            </a:r>
          </a:p>
          <a:p>
            <a:endParaRPr lang="en-US" altLang="en-US" dirty="0" smtClean="0">
              <a:ea typeface="ＭＳ Ｐゴシック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ea typeface="ＭＳ Ｐゴシック" charset="-128"/>
              </a:rPr>
              <a:t>But each individual is actually a population: of cells</a:t>
            </a:r>
          </a:p>
          <a:p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But each of those cells has, ideally, an identical genome.</a:t>
            </a:r>
          </a:p>
          <a:p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The genome is a collection of 23 linear molecules. These are called ‘polymers,’ they’re built (like Legos) out of a small number of repeated interlocking parts – these are the A, T, G, and C you’ve probably heard about.  </a:t>
            </a:r>
          </a:p>
          <a:p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The content of the genome is determined by the linear order in which these letters are arranged.  (Linear is important!) 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BB9D-DF6F-5045-BF3A-13318E7D05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79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Without losing much, assume that</a:t>
            </a:r>
            <a:r>
              <a:rPr lang="en-US" altLang="en-US" baseline="0" dirty="0" smtClean="0">
                <a:ea typeface="ＭＳ Ｐゴシック" charset="-128"/>
              </a:rPr>
              <a:t> our genomes are contained on just a single chromosome.</a:t>
            </a:r>
            <a:endParaRPr lang="en-US" altLang="en-US" dirty="0" smtClean="0">
              <a:ea typeface="ＭＳ Ｐゴシック" charset="-128"/>
            </a:endParaRPr>
          </a:p>
          <a:p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Now, not only do all the cells in your body have identical genomes…</a:t>
            </a:r>
          </a:p>
          <a:p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[ADVANCE]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BB9D-DF6F-5045-BF3A-13318E7D05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249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We can define a concept of ‘location’ across chromosomes.</a:t>
            </a:r>
          </a:p>
          <a:p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This is possibly the most important concept in genome informatics, the idea that DNA defines a common linear coordinate system.</a:t>
            </a:r>
          </a:p>
          <a:p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This also means that we can talk about differences between individuals in terms of diffs to a common reference genome.</a:t>
            </a:r>
          </a:p>
          <a:p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But where does this reference genome come from?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BB9D-DF6F-5045-BF3A-13318E7D05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389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ea typeface="ＭＳ Ｐゴシック" charset="-128"/>
              </a:rPr>
              <a:t>DNA SEQUENCING</a:t>
            </a:r>
          </a:p>
          <a:p>
            <a:endParaRPr lang="en-US" altLang="en-US" sz="3600" dirty="0" smtClean="0">
              <a:ea typeface="ＭＳ Ｐゴシック" charset="-128"/>
            </a:endParaRPr>
          </a:p>
          <a:p>
            <a:r>
              <a:rPr lang="en-US" altLang="en-US" sz="3600" dirty="0" smtClean="0">
                <a:ea typeface="ＭＳ Ｐゴシック" charset="-128"/>
              </a:rPr>
              <a:t>If satellites provide images of</a:t>
            </a:r>
            <a:r>
              <a:rPr lang="en-US" altLang="en-US" sz="3600" baseline="0" dirty="0" smtClean="0">
                <a:ea typeface="ＭＳ Ｐゴシック" charset="-128"/>
              </a:rPr>
              <a:t> the world for cartography, sequences are the microscopes that give you “images” of the genome.</a:t>
            </a:r>
            <a:endParaRPr lang="en-US" altLang="en-US" sz="3600" dirty="0" smtClean="0">
              <a:ea typeface="ＭＳ Ｐゴシック" charset="-128"/>
            </a:endParaRPr>
          </a:p>
          <a:p>
            <a:endParaRPr lang="en-US" altLang="en-US" sz="3600" dirty="0" smtClean="0">
              <a:ea typeface="ＭＳ Ｐゴシック" charset="-128"/>
            </a:endParaRPr>
          </a:p>
          <a:p>
            <a:r>
              <a:rPr lang="en-US" altLang="en-US" sz="3600" dirty="0" smtClean="0">
                <a:ea typeface="ＭＳ Ｐゴシック" charset="-128"/>
              </a:rPr>
              <a:t>Over past decade, massive EXPONENTIAL</a:t>
            </a:r>
            <a:r>
              <a:rPr lang="en-US" altLang="en-US" sz="3600" baseline="0" dirty="0" smtClean="0">
                <a:ea typeface="ＭＳ Ｐゴシック" charset="-128"/>
              </a:rPr>
              <a:t> increase in throughput (much faster than Moore’s law)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F634F08-E15F-6748-9854-07A9B8484EBB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485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ea typeface="ＭＳ Ｐゴシック" charset="-128"/>
              </a:rPr>
              <a:t>SCALE!</a:t>
            </a:r>
          </a:p>
          <a:p>
            <a:endParaRPr lang="en-US" altLang="en-US" sz="3600" dirty="0" smtClean="0">
              <a:ea typeface="ＭＳ Ｐゴシック" charset="-128"/>
            </a:endParaRPr>
          </a:p>
          <a:p>
            <a:r>
              <a:rPr lang="en-US" altLang="en-US" sz="3600" dirty="0" smtClean="0">
                <a:ea typeface="ＭＳ Ｐゴシック" charset="-128"/>
              </a:rPr>
              <a:t>New</a:t>
            </a:r>
            <a:r>
              <a:rPr lang="en-US" altLang="en-US" sz="3600" baseline="0" dirty="0" smtClean="0">
                <a:ea typeface="ＭＳ Ｐゴシック" charset="-128"/>
              </a:rPr>
              <a:t> levels of ambition for large biology projects.</a:t>
            </a:r>
          </a:p>
          <a:p>
            <a:endParaRPr lang="en-US" altLang="en-US" sz="3600" baseline="0" dirty="0" smtClean="0">
              <a:ea typeface="ＭＳ Ｐゴシック" charset="-128"/>
            </a:endParaRPr>
          </a:p>
          <a:p>
            <a:r>
              <a:rPr lang="en-US" altLang="en-US" sz="3600" baseline="0" dirty="0" smtClean="0">
                <a:ea typeface="ＭＳ Ｐゴシック" charset="-128"/>
              </a:rPr>
              <a:t>100k genomes at Genomics England in collaboration with National Health Service.</a:t>
            </a:r>
          </a:p>
          <a:p>
            <a:endParaRPr lang="en-US" altLang="en-US" sz="3600" baseline="0" dirty="0" smtClean="0">
              <a:ea typeface="ＭＳ Ｐゴシック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aseline="0" dirty="0" smtClean="0">
                <a:ea typeface="ＭＳ Ｐゴシック" charset="-128"/>
              </a:rPr>
              <a:t>Raw data for a single individual can be in the hundreds of GB</a:t>
            </a:r>
            <a:endParaRPr lang="en-US" altLang="en-US" sz="3600" dirty="0" smtClean="0">
              <a:ea typeface="ＭＳ Ｐゴシック" charset="-128"/>
            </a:endParaRPr>
          </a:p>
          <a:p>
            <a:endParaRPr lang="en-US" altLang="en-US" sz="3600" dirty="0" smtClean="0">
              <a:ea typeface="ＭＳ Ｐゴシック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smtClean="0">
                <a:ea typeface="ＭＳ Ｐゴシック" charset="-128"/>
              </a:rPr>
              <a:t>But even before</a:t>
            </a:r>
            <a:r>
              <a:rPr lang="en-US" altLang="en-US" sz="3600" baseline="0" dirty="0" smtClean="0">
                <a:ea typeface="ＭＳ Ｐゴシック" charset="-128"/>
              </a:rPr>
              <a:t> we hit that huge scale (which is soon)…</a:t>
            </a:r>
            <a:endParaRPr lang="en-US" altLang="en-US" sz="3600" dirty="0" smtClean="0">
              <a:ea typeface="ＭＳ Ｐゴシック" charset="-128"/>
            </a:endParaRPr>
          </a:p>
          <a:p>
            <a:endParaRPr lang="en-US" altLang="en-US" sz="3600" dirty="0" smtClean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F634F08-E15F-6748-9854-07A9B8484EBB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91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ea typeface="ＭＳ Ｐゴシック" charset="-128"/>
              </a:rPr>
              <a:t>DNA SEQUENCING</a:t>
            </a:r>
          </a:p>
          <a:p>
            <a:endParaRPr lang="en-US" altLang="en-US" sz="3600" dirty="0" smtClean="0">
              <a:ea typeface="ＭＳ Ｐゴシック" charset="-128"/>
            </a:endParaRPr>
          </a:p>
          <a:p>
            <a:r>
              <a:rPr lang="en-US" altLang="en-US" sz="3600" dirty="0" smtClean="0">
                <a:ea typeface="ＭＳ Ｐゴシック" charset="-128"/>
              </a:rPr>
              <a:t>If satellites provide images of</a:t>
            </a:r>
            <a:r>
              <a:rPr lang="en-US" altLang="en-US" sz="3600" baseline="0" dirty="0" smtClean="0">
                <a:ea typeface="ＭＳ Ｐゴシック" charset="-128"/>
              </a:rPr>
              <a:t> the world for cartography, sequences are the microscopes that give you “images” of the genome.</a:t>
            </a:r>
            <a:endParaRPr lang="en-US" altLang="en-US" sz="3600" dirty="0" smtClean="0">
              <a:ea typeface="ＭＳ Ｐゴシック" charset="-128"/>
            </a:endParaRPr>
          </a:p>
          <a:p>
            <a:endParaRPr lang="en-US" altLang="en-US" sz="3600" dirty="0" smtClean="0">
              <a:ea typeface="ＭＳ Ｐゴシック" charset="-128"/>
            </a:endParaRPr>
          </a:p>
          <a:p>
            <a:r>
              <a:rPr lang="en-US" altLang="en-US" sz="3600" dirty="0" smtClean="0">
                <a:ea typeface="ＭＳ Ｐゴシック" charset="-128"/>
              </a:rPr>
              <a:t>Over past decade, massive EXPONENTIAL</a:t>
            </a:r>
            <a:r>
              <a:rPr lang="en-US" altLang="en-US" sz="3600" baseline="0" dirty="0" smtClean="0">
                <a:ea typeface="ＭＳ Ｐゴシック" charset="-128"/>
              </a:rPr>
              <a:t> increase in throughput (much faster than Moore’s law)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F634F08-E15F-6748-9854-07A9B8484EBB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485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 Titl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42147" y="3517795"/>
            <a:ext cx="7455404" cy="185210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bg1"/>
                </a:solidFill>
                <a:latin typeface="Robot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8435" y="656874"/>
            <a:ext cx="1614660" cy="296779"/>
            <a:chOff x="566738" y="1811338"/>
            <a:chExt cx="5018087" cy="922337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365625" y="2020888"/>
              <a:ext cx="412750" cy="709612"/>
            </a:xfrm>
            <a:custGeom>
              <a:avLst/>
              <a:gdLst>
                <a:gd name="T0" fmla="*/ 98 w 110"/>
                <a:gd name="T1" fmla="*/ 0 h 189"/>
                <a:gd name="T2" fmla="*/ 61 w 110"/>
                <a:gd name="T3" fmla="*/ 5 h 189"/>
                <a:gd name="T4" fmla="*/ 45 w 110"/>
                <a:gd name="T5" fmla="*/ 10 h 189"/>
                <a:gd name="T6" fmla="*/ 42 w 110"/>
                <a:gd name="T7" fmla="*/ 6 h 189"/>
                <a:gd name="T8" fmla="*/ 25 w 110"/>
                <a:gd name="T9" fmla="*/ 0 h 189"/>
                <a:gd name="T10" fmla="*/ 0 w 110"/>
                <a:gd name="T11" fmla="*/ 0 h 189"/>
                <a:gd name="T12" fmla="*/ 0 w 110"/>
                <a:gd name="T13" fmla="*/ 189 h 189"/>
                <a:gd name="T14" fmla="*/ 49 w 110"/>
                <a:gd name="T15" fmla="*/ 189 h 189"/>
                <a:gd name="T16" fmla="*/ 49 w 110"/>
                <a:gd name="T17" fmla="*/ 90 h 189"/>
                <a:gd name="T18" fmla="*/ 59 w 110"/>
                <a:gd name="T19" fmla="*/ 57 h 189"/>
                <a:gd name="T20" fmla="*/ 89 w 110"/>
                <a:gd name="T21" fmla="*/ 48 h 189"/>
                <a:gd name="T22" fmla="*/ 110 w 110"/>
                <a:gd name="T23" fmla="*/ 48 h 189"/>
                <a:gd name="T24" fmla="*/ 110 w 110"/>
                <a:gd name="T25" fmla="*/ 0 h 189"/>
                <a:gd name="T26" fmla="*/ 98 w 110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89">
                  <a:moveTo>
                    <a:pt x="98" y="0"/>
                  </a:moveTo>
                  <a:cubicBezTo>
                    <a:pt x="86" y="0"/>
                    <a:pt x="73" y="1"/>
                    <a:pt x="61" y="5"/>
                  </a:cubicBezTo>
                  <a:cubicBezTo>
                    <a:pt x="56" y="6"/>
                    <a:pt x="50" y="8"/>
                    <a:pt x="45" y="10"/>
                  </a:cubicBezTo>
                  <a:cubicBezTo>
                    <a:pt x="44" y="9"/>
                    <a:pt x="43" y="8"/>
                    <a:pt x="42" y="6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71"/>
                    <a:pt x="52" y="64"/>
                    <a:pt x="59" y="57"/>
                  </a:cubicBezTo>
                  <a:cubicBezTo>
                    <a:pt x="65" y="51"/>
                    <a:pt x="75" y="48"/>
                    <a:pt x="8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268413" y="1811338"/>
              <a:ext cx="184150" cy="919162"/>
            </a:xfrm>
            <a:custGeom>
              <a:avLst/>
              <a:gdLst>
                <a:gd name="T0" fmla="*/ 25 w 49"/>
                <a:gd name="T1" fmla="*/ 0 h 245"/>
                <a:gd name="T2" fmla="*/ 0 w 49"/>
                <a:gd name="T3" fmla="*/ 0 h 245"/>
                <a:gd name="T4" fmla="*/ 0 w 49"/>
                <a:gd name="T5" fmla="*/ 221 h 245"/>
                <a:gd name="T6" fmla="*/ 7 w 49"/>
                <a:gd name="T7" fmla="*/ 238 h 245"/>
                <a:gd name="T8" fmla="*/ 24 w 49"/>
                <a:gd name="T9" fmla="*/ 245 h 245"/>
                <a:gd name="T10" fmla="*/ 49 w 49"/>
                <a:gd name="T11" fmla="*/ 245 h 245"/>
                <a:gd name="T12" fmla="*/ 49 w 49"/>
                <a:gd name="T13" fmla="*/ 23 h 245"/>
                <a:gd name="T14" fmla="*/ 42 w 49"/>
                <a:gd name="T15" fmla="*/ 7 h 245"/>
                <a:gd name="T16" fmla="*/ 25 w 49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8"/>
                    <a:pt x="2" y="233"/>
                    <a:pt x="7" y="238"/>
                  </a:cubicBezTo>
                  <a:cubicBezTo>
                    <a:pt x="11" y="242"/>
                    <a:pt x="17" y="245"/>
                    <a:pt x="24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16"/>
                    <a:pt x="47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522413" y="2001838"/>
              <a:ext cx="646112" cy="731837"/>
            </a:xfrm>
            <a:custGeom>
              <a:avLst/>
              <a:gdLst>
                <a:gd name="T0" fmla="*/ 86 w 172"/>
                <a:gd name="T1" fmla="*/ 155 h 195"/>
                <a:gd name="T2" fmla="*/ 124 w 172"/>
                <a:gd name="T3" fmla="*/ 98 h 195"/>
                <a:gd name="T4" fmla="*/ 86 w 172"/>
                <a:gd name="T5" fmla="*/ 41 h 195"/>
                <a:gd name="T6" fmla="*/ 48 w 172"/>
                <a:gd name="T7" fmla="*/ 98 h 195"/>
                <a:gd name="T8" fmla="*/ 86 w 172"/>
                <a:gd name="T9" fmla="*/ 155 h 195"/>
                <a:gd name="T10" fmla="*/ 86 w 172"/>
                <a:gd name="T11" fmla="*/ 0 h 195"/>
                <a:gd name="T12" fmla="*/ 172 w 172"/>
                <a:gd name="T13" fmla="*/ 98 h 195"/>
                <a:gd name="T14" fmla="*/ 86 w 172"/>
                <a:gd name="T15" fmla="*/ 195 h 195"/>
                <a:gd name="T16" fmla="*/ 0 w 172"/>
                <a:gd name="T17" fmla="*/ 98 h 195"/>
                <a:gd name="T18" fmla="*/ 86 w 17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95">
                  <a:moveTo>
                    <a:pt x="86" y="155"/>
                  </a:moveTo>
                  <a:cubicBezTo>
                    <a:pt x="115" y="155"/>
                    <a:pt x="124" y="124"/>
                    <a:pt x="124" y="98"/>
                  </a:cubicBezTo>
                  <a:cubicBezTo>
                    <a:pt x="124" y="73"/>
                    <a:pt x="115" y="41"/>
                    <a:pt x="86" y="41"/>
                  </a:cubicBezTo>
                  <a:cubicBezTo>
                    <a:pt x="57" y="41"/>
                    <a:pt x="48" y="73"/>
                    <a:pt x="48" y="98"/>
                  </a:cubicBezTo>
                  <a:cubicBezTo>
                    <a:pt x="48" y="124"/>
                    <a:pt x="57" y="155"/>
                    <a:pt x="86" y="155"/>
                  </a:cubicBezTo>
                  <a:close/>
                  <a:moveTo>
                    <a:pt x="86" y="0"/>
                  </a:moveTo>
                  <a:cubicBezTo>
                    <a:pt x="141" y="0"/>
                    <a:pt x="172" y="37"/>
                    <a:pt x="172" y="98"/>
                  </a:cubicBezTo>
                  <a:cubicBezTo>
                    <a:pt x="172" y="159"/>
                    <a:pt x="141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66738" y="2001838"/>
              <a:ext cx="630237" cy="731837"/>
            </a:xfrm>
            <a:custGeom>
              <a:avLst/>
              <a:gdLst>
                <a:gd name="T0" fmla="*/ 86 w 168"/>
                <a:gd name="T1" fmla="*/ 155 h 195"/>
                <a:gd name="T2" fmla="*/ 48 w 168"/>
                <a:gd name="T3" fmla="*/ 98 h 195"/>
                <a:gd name="T4" fmla="*/ 86 w 168"/>
                <a:gd name="T5" fmla="*/ 41 h 195"/>
                <a:gd name="T6" fmla="*/ 117 w 168"/>
                <a:gd name="T7" fmla="*/ 62 h 195"/>
                <a:gd name="T8" fmla="*/ 168 w 168"/>
                <a:gd name="T9" fmla="*/ 62 h 195"/>
                <a:gd name="T10" fmla="*/ 86 w 168"/>
                <a:gd name="T11" fmla="*/ 0 h 195"/>
                <a:gd name="T12" fmla="*/ 0 w 168"/>
                <a:gd name="T13" fmla="*/ 98 h 195"/>
                <a:gd name="T14" fmla="*/ 86 w 168"/>
                <a:gd name="T15" fmla="*/ 195 h 195"/>
                <a:gd name="T16" fmla="*/ 168 w 168"/>
                <a:gd name="T17" fmla="*/ 134 h 195"/>
                <a:gd name="T18" fmla="*/ 135 w 168"/>
                <a:gd name="T19" fmla="*/ 134 h 195"/>
                <a:gd name="T20" fmla="*/ 121 w 168"/>
                <a:gd name="T21" fmla="*/ 139 h 195"/>
                <a:gd name="T22" fmla="*/ 86 w 168"/>
                <a:gd name="T23" fmla="*/ 15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95">
                  <a:moveTo>
                    <a:pt x="86" y="155"/>
                  </a:moveTo>
                  <a:cubicBezTo>
                    <a:pt x="57" y="155"/>
                    <a:pt x="48" y="124"/>
                    <a:pt x="48" y="98"/>
                  </a:cubicBezTo>
                  <a:cubicBezTo>
                    <a:pt x="48" y="73"/>
                    <a:pt x="57" y="41"/>
                    <a:pt x="86" y="41"/>
                  </a:cubicBezTo>
                  <a:cubicBezTo>
                    <a:pt x="102" y="41"/>
                    <a:pt x="111" y="50"/>
                    <a:pt x="117" y="62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58" y="23"/>
                    <a:pt x="130" y="0"/>
                    <a:pt x="86" y="0"/>
                  </a:cubicBezTo>
                  <a:cubicBezTo>
                    <a:pt x="30" y="0"/>
                    <a:pt x="0" y="37"/>
                    <a:pt x="0" y="98"/>
                  </a:cubicBezTo>
                  <a:cubicBezTo>
                    <a:pt x="0" y="159"/>
                    <a:pt x="30" y="195"/>
                    <a:pt x="86" y="195"/>
                  </a:cubicBezTo>
                  <a:cubicBezTo>
                    <a:pt x="130" y="195"/>
                    <a:pt x="158" y="173"/>
                    <a:pt x="168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26" y="134"/>
                    <a:pt x="121" y="139"/>
                  </a:cubicBezTo>
                  <a:cubicBezTo>
                    <a:pt x="112" y="147"/>
                    <a:pt x="105" y="155"/>
                    <a:pt x="8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239963" y="2020888"/>
              <a:ext cx="611187" cy="712787"/>
            </a:xfrm>
            <a:custGeom>
              <a:avLst/>
              <a:gdLst>
                <a:gd name="T0" fmla="*/ 157 w 163"/>
                <a:gd name="T1" fmla="*/ 7 h 190"/>
                <a:gd name="T2" fmla="*/ 139 w 163"/>
                <a:gd name="T3" fmla="*/ 0 h 190"/>
                <a:gd name="T4" fmla="*/ 115 w 163"/>
                <a:gd name="T5" fmla="*/ 0 h 190"/>
                <a:gd name="T6" fmla="*/ 115 w 163"/>
                <a:gd name="T7" fmla="*/ 118 h 190"/>
                <a:gd name="T8" fmla="*/ 105 w 163"/>
                <a:gd name="T9" fmla="*/ 142 h 190"/>
                <a:gd name="T10" fmla="*/ 82 w 163"/>
                <a:gd name="T11" fmla="*/ 150 h 190"/>
                <a:gd name="T12" fmla="*/ 59 w 163"/>
                <a:gd name="T13" fmla="*/ 142 h 190"/>
                <a:gd name="T14" fmla="*/ 48 w 163"/>
                <a:gd name="T15" fmla="*/ 118 h 190"/>
                <a:gd name="T16" fmla="*/ 48 w 163"/>
                <a:gd name="T17" fmla="*/ 23 h 190"/>
                <a:gd name="T18" fmla="*/ 42 w 163"/>
                <a:gd name="T19" fmla="*/ 7 h 190"/>
                <a:gd name="T20" fmla="*/ 25 w 163"/>
                <a:gd name="T21" fmla="*/ 0 h 190"/>
                <a:gd name="T22" fmla="*/ 0 w 163"/>
                <a:gd name="T23" fmla="*/ 0 h 190"/>
                <a:gd name="T24" fmla="*/ 0 w 163"/>
                <a:gd name="T25" fmla="*/ 109 h 190"/>
                <a:gd name="T26" fmla="*/ 26 w 163"/>
                <a:gd name="T27" fmla="*/ 175 h 190"/>
                <a:gd name="T28" fmla="*/ 82 w 163"/>
                <a:gd name="T29" fmla="*/ 190 h 190"/>
                <a:gd name="T30" fmla="*/ 137 w 163"/>
                <a:gd name="T31" fmla="*/ 175 h 190"/>
                <a:gd name="T32" fmla="*/ 163 w 163"/>
                <a:gd name="T33" fmla="*/ 109 h 190"/>
                <a:gd name="T34" fmla="*/ 163 w 163"/>
                <a:gd name="T35" fmla="*/ 23 h 190"/>
                <a:gd name="T36" fmla="*/ 157 w 163"/>
                <a:gd name="T37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90">
                  <a:moveTo>
                    <a:pt x="157" y="7"/>
                  </a:moveTo>
                  <a:cubicBezTo>
                    <a:pt x="152" y="2"/>
                    <a:pt x="147" y="0"/>
                    <a:pt x="13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9"/>
                    <a:pt x="111" y="137"/>
                    <a:pt x="105" y="142"/>
                  </a:cubicBezTo>
                  <a:cubicBezTo>
                    <a:pt x="98" y="148"/>
                    <a:pt x="90" y="150"/>
                    <a:pt x="82" y="150"/>
                  </a:cubicBezTo>
                  <a:cubicBezTo>
                    <a:pt x="73" y="150"/>
                    <a:pt x="65" y="148"/>
                    <a:pt x="59" y="142"/>
                  </a:cubicBezTo>
                  <a:cubicBezTo>
                    <a:pt x="52" y="137"/>
                    <a:pt x="48" y="129"/>
                    <a:pt x="48" y="118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17"/>
                    <a:pt x="46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3"/>
                    <a:pt x="9" y="163"/>
                    <a:pt x="26" y="175"/>
                  </a:cubicBezTo>
                  <a:cubicBezTo>
                    <a:pt x="42" y="186"/>
                    <a:pt x="61" y="190"/>
                    <a:pt x="82" y="190"/>
                  </a:cubicBezTo>
                  <a:cubicBezTo>
                    <a:pt x="102" y="190"/>
                    <a:pt x="121" y="186"/>
                    <a:pt x="137" y="175"/>
                  </a:cubicBezTo>
                  <a:cubicBezTo>
                    <a:pt x="154" y="163"/>
                    <a:pt x="163" y="143"/>
                    <a:pt x="163" y="109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17"/>
                    <a:pt x="161" y="11"/>
                    <a:pt x="15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2925763" y="1811338"/>
              <a:ext cx="655637" cy="922337"/>
            </a:xfrm>
            <a:custGeom>
              <a:avLst/>
              <a:gdLst>
                <a:gd name="T0" fmla="*/ 168 w 175"/>
                <a:gd name="T1" fmla="*/ 7 h 246"/>
                <a:gd name="T2" fmla="*/ 151 w 175"/>
                <a:gd name="T3" fmla="*/ 0 h 246"/>
                <a:gd name="T4" fmla="*/ 127 w 175"/>
                <a:gd name="T5" fmla="*/ 0 h 246"/>
                <a:gd name="T6" fmla="*/ 127 w 175"/>
                <a:gd name="T7" fmla="*/ 70 h 246"/>
                <a:gd name="T8" fmla="*/ 79 w 175"/>
                <a:gd name="T9" fmla="*/ 51 h 246"/>
                <a:gd name="T10" fmla="*/ 0 w 175"/>
                <a:gd name="T11" fmla="*/ 149 h 246"/>
                <a:gd name="T12" fmla="*/ 87 w 175"/>
                <a:gd name="T13" fmla="*/ 246 h 246"/>
                <a:gd name="T14" fmla="*/ 175 w 175"/>
                <a:gd name="T15" fmla="*/ 150 h 246"/>
                <a:gd name="T16" fmla="*/ 175 w 175"/>
                <a:gd name="T17" fmla="*/ 150 h 246"/>
                <a:gd name="T18" fmla="*/ 175 w 175"/>
                <a:gd name="T19" fmla="*/ 23 h 246"/>
                <a:gd name="T20" fmla="*/ 168 w 175"/>
                <a:gd name="T21" fmla="*/ 7 h 246"/>
                <a:gd name="T22" fmla="*/ 87 w 175"/>
                <a:gd name="T23" fmla="*/ 206 h 246"/>
                <a:gd name="T24" fmla="*/ 49 w 175"/>
                <a:gd name="T25" fmla="*/ 149 h 246"/>
                <a:gd name="T26" fmla="*/ 87 w 175"/>
                <a:gd name="T27" fmla="*/ 92 h 246"/>
                <a:gd name="T28" fmla="*/ 127 w 175"/>
                <a:gd name="T29" fmla="*/ 149 h 246"/>
                <a:gd name="T30" fmla="*/ 127 w 175"/>
                <a:gd name="T31" fmla="*/ 150 h 246"/>
                <a:gd name="T32" fmla="*/ 127 w 175"/>
                <a:gd name="T33" fmla="*/ 150 h 246"/>
                <a:gd name="T34" fmla="*/ 87 w 175"/>
                <a:gd name="T3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46">
                  <a:moveTo>
                    <a:pt x="168" y="7"/>
                  </a:moveTo>
                  <a:cubicBezTo>
                    <a:pt x="163" y="2"/>
                    <a:pt x="158" y="0"/>
                    <a:pt x="1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19" y="63"/>
                    <a:pt x="103" y="51"/>
                    <a:pt x="79" y="51"/>
                  </a:cubicBezTo>
                  <a:cubicBezTo>
                    <a:pt x="29" y="51"/>
                    <a:pt x="0" y="88"/>
                    <a:pt x="0" y="149"/>
                  </a:cubicBezTo>
                  <a:cubicBezTo>
                    <a:pt x="0" y="210"/>
                    <a:pt x="30" y="246"/>
                    <a:pt x="87" y="246"/>
                  </a:cubicBezTo>
                  <a:cubicBezTo>
                    <a:pt x="144" y="246"/>
                    <a:pt x="175" y="210"/>
                    <a:pt x="175" y="150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16"/>
                    <a:pt x="173" y="11"/>
                    <a:pt x="168" y="7"/>
                  </a:cubicBezTo>
                  <a:close/>
                  <a:moveTo>
                    <a:pt x="87" y="206"/>
                  </a:moveTo>
                  <a:cubicBezTo>
                    <a:pt x="58" y="206"/>
                    <a:pt x="49" y="175"/>
                    <a:pt x="49" y="149"/>
                  </a:cubicBezTo>
                  <a:cubicBezTo>
                    <a:pt x="49" y="124"/>
                    <a:pt x="58" y="92"/>
                    <a:pt x="87" y="92"/>
                  </a:cubicBezTo>
                  <a:cubicBezTo>
                    <a:pt x="117" y="92"/>
                    <a:pt x="126" y="123"/>
                    <a:pt x="127" y="149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76"/>
                    <a:pt x="117" y="206"/>
                    <a:pt x="87" y="2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652838" y="2001838"/>
              <a:ext cx="646112" cy="731837"/>
            </a:xfrm>
            <a:custGeom>
              <a:avLst/>
              <a:gdLst>
                <a:gd name="T0" fmla="*/ 172 w 172"/>
                <a:gd name="T1" fmla="*/ 87 h 195"/>
                <a:gd name="T2" fmla="*/ 169 w 172"/>
                <a:gd name="T3" fmla="*/ 98 h 195"/>
                <a:gd name="T4" fmla="*/ 165 w 172"/>
                <a:gd name="T5" fmla="*/ 104 h 195"/>
                <a:gd name="T6" fmla="*/ 148 w 172"/>
                <a:gd name="T7" fmla="*/ 111 h 195"/>
                <a:gd name="T8" fmla="*/ 48 w 172"/>
                <a:gd name="T9" fmla="*/ 111 h 195"/>
                <a:gd name="T10" fmla="*/ 86 w 172"/>
                <a:gd name="T11" fmla="*/ 155 h 195"/>
                <a:gd name="T12" fmla="*/ 120 w 172"/>
                <a:gd name="T13" fmla="*/ 139 h 195"/>
                <a:gd name="T14" fmla="*/ 134 w 172"/>
                <a:gd name="T15" fmla="*/ 134 h 195"/>
                <a:gd name="T16" fmla="*/ 168 w 172"/>
                <a:gd name="T17" fmla="*/ 134 h 195"/>
                <a:gd name="T18" fmla="*/ 86 w 172"/>
                <a:gd name="T19" fmla="*/ 195 h 195"/>
                <a:gd name="T20" fmla="*/ 0 w 172"/>
                <a:gd name="T21" fmla="*/ 98 h 195"/>
                <a:gd name="T22" fmla="*/ 86 w 172"/>
                <a:gd name="T23" fmla="*/ 0 h 195"/>
                <a:gd name="T24" fmla="*/ 168 w 172"/>
                <a:gd name="T25" fmla="*/ 62 h 195"/>
                <a:gd name="T26" fmla="*/ 172 w 172"/>
                <a:gd name="T27" fmla="*/ 84 h 195"/>
                <a:gd name="T28" fmla="*/ 172 w 172"/>
                <a:gd name="T29" fmla="*/ 87 h 195"/>
                <a:gd name="T30" fmla="*/ 86 w 172"/>
                <a:gd name="T31" fmla="*/ 41 h 195"/>
                <a:gd name="T32" fmla="*/ 50 w 172"/>
                <a:gd name="T33" fmla="*/ 74 h 195"/>
                <a:gd name="T34" fmla="*/ 121 w 172"/>
                <a:gd name="T35" fmla="*/ 74 h 195"/>
                <a:gd name="T36" fmla="*/ 86 w 172"/>
                <a:gd name="T37" fmla="*/ 4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95">
                  <a:moveTo>
                    <a:pt x="172" y="87"/>
                  </a:moveTo>
                  <a:cubicBezTo>
                    <a:pt x="172" y="91"/>
                    <a:pt x="171" y="95"/>
                    <a:pt x="169" y="98"/>
                  </a:cubicBezTo>
                  <a:cubicBezTo>
                    <a:pt x="168" y="100"/>
                    <a:pt x="167" y="102"/>
                    <a:pt x="165" y="104"/>
                  </a:cubicBezTo>
                  <a:cubicBezTo>
                    <a:pt x="160" y="108"/>
                    <a:pt x="155" y="111"/>
                    <a:pt x="1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50" y="133"/>
                    <a:pt x="61" y="155"/>
                    <a:pt x="86" y="155"/>
                  </a:cubicBezTo>
                  <a:cubicBezTo>
                    <a:pt x="104" y="155"/>
                    <a:pt x="111" y="147"/>
                    <a:pt x="120" y="139"/>
                  </a:cubicBezTo>
                  <a:cubicBezTo>
                    <a:pt x="125" y="134"/>
                    <a:pt x="134" y="134"/>
                    <a:pt x="134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57" y="173"/>
                    <a:pt x="129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ubicBezTo>
                    <a:pt x="129" y="0"/>
                    <a:pt x="158" y="23"/>
                    <a:pt x="168" y="62"/>
                  </a:cubicBezTo>
                  <a:cubicBezTo>
                    <a:pt x="170" y="68"/>
                    <a:pt x="171" y="76"/>
                    <a:pt x="172" y="84"/>
                  </a:cubicBezTo>
                  <a:lnTo>
                    <a:pt x="172" y="87"/>
                  </a:lnTo>
                  <a:close/>
                  <a:moveTo>
                    <a:pt x="86" y="41"/>
                  </a:moveTo>
                  <a:cubicBezTo>
                    <a:pt x="65" y="41"/>
                    <a:pt x="52" y="57"/>
                    <a:pt x="50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57"/>
                    <a:pt x="106" y="41"/>
                    <a:pt x="8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4805363" y="2001838"/>
              <a:ext cx="592137" cy="731837"/>
            </a:xfrm>
            <a:custGeom>
              <a:avLst/>
              <a:gdLst>
                <a:gd name="T0" fmla="*/ 158 w 158"/>
                <a:gd name="T1" fmla="*/ 52 h 195"/>
                <a:gd name="T2" fmla="*/ 138 w 158"/>
                <a:gd name="T3" fmla="*/ 13 h 195"/>
                <a:gd name="T4" fmla="*/ 79 w 158"/>
                <a:gd name="T5" fmla="*/ 0 h 195"/>
                <a:gd name="T6" fmla="*/ 24 w 158"/>
                <a:gd name="T7" fmla="*/ 16 h 195"/>
                <a:gd name="T8" fmla="*/ 4 w 158"/>
                <a:gd name="T9" fmla="*/ 53 h 195"/>
                <a:gd name="T10" fmla="*/ 52 w 158"/>
                <a:gd name="T11" fmla="*/ 53 h 195"/>
                <a:gd name="T12" fmla="*/ 63 w 158"/>
                <a:gd name="T13" fmla="*/ 41 h 195"/>
                <a:gd name="T14" fmla="*/ 81 w 158"/>
                <a:gd name="T15" fmla="*/ 38 h 195"/>
                <a:gd name="T16" fmla="*/ 101 w 158"/>
                <a:gd name="T17" fmla="*/ 42 h 195"/>
                <a:gd name="T18" fmla="*/ 111 w 158"/>
                <a:gd name="T19" fmla="*/ 55 h 195"/>
                <a:gd name="T20" fmla="*/ 81 w 158"/>
                <a:gd name="T21" fmla="*/ 72 h 195"/>
                <a:gd name="T22" fmla="*/ 18 w 158"/>
                <a:gd name="T23" fmla="*/ 91 h 195"/>
                <a:gd name="T24" fmla="*/ 0 w 158"/>
                <a:gd name="T25" fmla="*/ 135 h 195"/>
                <a:gd name="T26" fmla="*/ 19 w 158"/>
                <a:gd name="T27" fmla="*/ 180 h 195"/>
                <a:gd name="T28" fmla="*/ 77 w 158"/>
                <a:gd name="T29" fmla="*/ 195 h 195"/>
                <a:gd name="T30" fmla="*/ 136 w 158"/>
                <a:gd name="T31" fmla="*/ 181 h 195"/>
                <a:gd name="T32" fmla="*/ 158 w 158"/>
                <a:gd name="T33" fmla="*/ 141 h 195"/>
                <a:gd name="T34" fmla="*/ 158 w 158"/>
                <a:gd name="T35" fmla="*/ 52 h 195"/>
                <a:gd name="T36" fmla="*/ 105 w 158"/>
                <a:gd name="T37" fmla="*/ 144 h 195"/>
                <a:gd name="T38" fmla="*/ 74 w 158"/>
                <a:gd name="T39" fmla="*/ 155 h 195"/>
                <a:gd name="T40" fmla="*/ 52 w 158"/>
                <a:gd name="T41" fmla="*/ 149 h 195"/>
                <a:gd name="T42" fmla="*/ 45 w 158"/>
                <a:gd name="T43" fmla="*/ 135 h 195"/>
                <a:gd name="T44" fmla="*/ 50 w 158"/>
                <a:gd name="T45" fmla="*/ 122 h 195"/>
                <a:gd name="T46" fmla="*/ 81 w 158"/>
                <a:gd name="T47" fmla="*/ 110 h 195"/>
                <a:gd name="T48" fmla="*/ 112 w 158"/>
                <a:gd name="T49" fmla="*/ 99 h 195"/>
                <a:gd name="T50" fmla="*/ 112 w 158"/>
                <a:gd name="T51" fmla="*/ 114 h 195"/>
                <a:gd name="T52" fmla="*/ 105 w 158"/>
                <a:gd name="T53" fmla="*/ 14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195">
                  <a:moveTo>
                    <a:pt x="158" y="52"/>
                  </a:moveTo>
                  <a:cubicBezTo>
                    <a:pt x="158" y="36"/>
                    <a:pt x="151" y="23"/>
                    <a:pt x="138" y="13"/>
                  </a:cubicBezTo>
                  <a:cubicBezTo>
                    <a:pt x="125" y="5"/>
                    <a:pt x="105" y="0"/>
                    <a:pt x="79" y="0"/>
                  </a:cubicBezTo>
                  <a:cubicBezTo>
                    <a:pt x="55" y="0"/>
                    <a:pt x="37" y="6"/>
                    <a:pt x="24" y="16"/>
                  </a:cubicBezTo>
                  <a:cubicBezTo>
                    <a:pt x="13" y="25"/>
                    <a:pt x="6" y="38"/>
                    <a:pt x="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47"/>
                    <a:pt x="58" y="43"/>
                    <a:pt x="63" y="41"/>
                  </a:cubicBezTo>
                  <a:cubicBezTo>
                    <a:pt x="68" y="39"/>
                    <a:pt x="74" y="38"/>
                    <a:pt x="81" y="38"/>
                  </a:cubicBezTo>
                  <a:cubicBezTo>
                    <a:pt x="89" y="38"/>
                    <a:pt x="95" y="39"/>
                    <a:pt x="101" y="42"/>
                  </a:cubicBezTo>
                  <a:cubicBezTo>
                    <a:pt x="108" y="44"/>
                    <a:pt x="111" y="48"/>
                    <a:pt x="111" y="55"/>
                  </a:cubicBezTo>
                  <a:cubicBezTo>
                    <a:pt x="111" y="63"/>
                    <a:pt x="101" y="70"/>
                    <a:pt x="81" y="72"/>
                  </a:cubicBezTo>
                  <a:cubicBezTo>
                    <a:pt x="56" y="76"/>
                    <a:pt x="36" y="78"/>
                    <a:pt x="18" y="91"/>
                  </a:cubicBezTo>
                  <a:cubicBezTo>
                    <a:pt x="7" y="100"/>
                    <a:pt x="0" y="115"/>
                    <a:pt x="0" y="135"/>
                  </a:cubicBezTo>
                  <a:cubicBezTo>
                    <a:pt x="0" y="155"/>
                    <a:pt x="6" y="170"/>
                    <a:pt x="19" y="180"/>
                  </a:cubicBezTo>
                  <a:cubicBezTo>
                    <a:pt x="30" y="188"/>
                    <a:pt x="48" y="195"/>
                    <a:pt x="77" y="195"/>
                  </a:cubicBezTo>
                  <a:cubicBezTo>
                    <a:pt x="103" y="195"/>
                    <a:pt x="123" y="189"/>
                    <a:pt x="136" y="181"/>
                  </a:cubicBezTo>
                  <a:cubicBezTo>
                    <a:pt x="150" y="171"/>
                    <a:pt x="158" y="160"/>
                    <a:pt x="158" y="141"/>
                  </a:cubicBezTo>
                  <a:lnTo>
                    <a:pt x="158" y="52"/>
                  </a:lnTo>
                  <a:close/>
                  <a:moveTo>
                    <a:pt x="105" y="144"/>
                  </a:moveTo>
                  <a:cubicBezTo>
                    <a:pt x="98" y="152"/>
                    <a:pt x="87" y="155"/>
                    <a:pt x="74" y="155"/>
                  </a:cubicBezTo>
                  <a:cubicBezTo>
                    <a:pt x="70" y="155"/>
                    <a:pt x="57" y="154"/>
                    <a:pt x="52" y="149"/>
                  </a:cubicBezTo>
                  <a:cubicBezTo>
                    <a:pt x="48" y="145"/>
                    <a:pt x="45" y="142"/>
                    <a:pt x="45" y="135"/>
                  </a:cubicBezTo>
                  <a:cubicBezTo>
                    <a:pt x="45" y="130"/>
                    <a:pt x="47" y="125"/>
                    <a:pt x="50" y="122"/>
                  </a:cubicBezTo>
                  <a:cubicBezTo>
                    <a:pt x="57" y="114"/>
                    <a:pt x="65" y="113"/>
                    <a:pt x="81" y="110"/>
                  </a:cubicBezTo>
                  <a:cubicBezTo>
                    <a:pt x="92" y="107"/>
                    <a:pt x="106" y="103"/>
                    <a:pt x="112" y="99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26"/>
                    <a:pt x="113" y="137"/>
                    <a:pt x="105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5441950" y="2006600"/>
              <a:ext cx="142875" cy="146050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  <a:gd name="T10" fmla="*/ 19 w 38"/>
                <a:gd name="T11" fmla="*/ 36 h 39"/>
                <a:gd name="T12" fmla="*/ 34 w 38"/>
                <a:gd name="T13" fmla="*/ 20 h 39"/>
                <a:gd name="T14" fmla="*/ 19 w 38"/>
                <a:gd name="T15" fmla="*/ 3 h 39"/>
                <a:gd name="T16" fmla="*/ 3 w 38"/>
                <a:gd name="T17" fmla="*/ 20 h 39"/>
                <a:gd name="T18" fmla="*/ 19 w 38"/>
                <a:gd name="T19" fmla="*/ 36 h 39"/>
                <a:gd name="T20" fmla="*/ 19 w 38"/>
                <a:gd name="T21" fmla="*/ 23 h 39"/>
                <a:gd name="T22" fmla="*/ 15 w 38"/>
                <a:gd name="T23" fmla="*/ 23 h 39"/>
                <a:gd name="T24" fmla="*/ 15 w 38"/>
                <a:gd name="T25" fmla="*/ 31 h 39"/>
                <a:gd name="T26" fmla="*/ 11 w 38"/>
                <a:gd name="T27" fmla="*/ 31 h 39"/>
                <a:gd name="T28" fmla="*/ 11 w 38"/>
                <a:gd name="T29" fmla="*/ 9 h 39"/>
                <a:gd name="T30" fmla="*/ 18 w 38"/>
                <a:gd name="T31" fmla="*/ 9 h 39"/>
                <a:gd name="T32" fmla="*/ 27 w 38"/>
                <a:gd name="T33" fmla="*/ 15 h 39"/>
                <a:gd name="T34" fmla="*/ 23 w 38"/>
                <a:gd name="T35" fmla="*/ 22 h 39"/>
                <a:gd name="T36" fmla="*/ 27 w 38"/>
                <a:gd name="T37" fmla="*/ 31 h 39"/>
                <a:gd name="T38" fmla="*/ 23 w 38"/>
                <a:gd name="T39" fmla="*/ 31 h 39"/>
                <a:gd name="T40" fmla="*/ 19 w 38"/>
                <a:gd name="T41" fmla="*/ 23 h 39"/>
                <a:gd name="T42" fmla="*/ 15 w 38"/>
                <a:gd name="T43" fmla="*/ 19 h 39"/>
                <a:gd name="T44" fmla="*/ 19 w 38"/>
                <a:gd name="T45" fmla="*/ 19 h 39"/>
                <a:gd name="T46" fmla="*/ 23 w 38"/>
                <a:gd name="T47" fmla="*/ 16 h 39"/>
                <a:gd name="T48" fmla="*/ 18 w 38"/>
                <a:gd name="T49" fmla="*/ 12 h 39"/>
                <a:gd name="T50" fmla="*/ 15 w 38"/>
                <a:gd name="T51" fmla="*/ 12 h 39"/>
                <a:gd name="T52" fmla="*/ 15 w 38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30" y="0"/>
                    <a:pt x="38" y="9"/>
                    <a:pt x="38" y="20"/>
                  </a:cubicBezTo>
                  <a:cubicBezTo>
                    <a:pt x="38" y="30"/>
                    <a:pt x="30" y="39"/>
                    <a:pt x="19" y="39"/>
                  </a:cubicBezTo>
                  <a:cubicBezTo>
                    <a:pt x="7" y="39"/>
                    <a:pt x="0" y="30"/>
                    <a:pt x="0" y="20"/>
                  </a:cubicBezTo>
                  <a:cubicBezTo>
                    <a:pt x="0" y="9"/>
                    <a:pt x="7" y="0"/>
                    <a:pt x="19" y="0"/>
                  </a:cubicBezTo>
                  <a:close/>
                  <a:moveTo>
                    <a:pt x="19" y="36"/>
                  </a:moveTo>
                  <a:cubicBezTo>
                    <a:pt x="28" y="36"/>
                    <a:pt x="34" y="29"/>
                    <a:pt x="34" y="20"/>
                  </a:cubicBezTo>
                  <a:cubicBezTo>
                    <a:pt x="34" y="11"/>
                    <a:pt x="28" y="3"/>
                    <a:pt x="19" y="3"/>
                  </a:cubicBezTo>
                  <a:cubicBezTo>
                    <a:pt x="10" y="3"/>
                    <a:pt x="3" y="11"/>
                    <a:pt x="3" y="20"/>
                  </a:cubicBezTo>
                  <a:cubicBezTo>
                    <a:pt x="3" y="29"/>
                    <a:pt x="10" y="36"/>
                    <a:pt x="19" y="36"/>
                  </a:cubicBezTo>
                  <a:close/>
                  <a:moveTo>
                    <a:pt x="19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4" y="9"/>
                    <a:pt x="27" y="10"/>
                    <a:pt x="27" y="15"/>
                  </a:cubicBezTo>
                  <a:cubicBezTo>
                    <a:pt x="27" y="19"/>
                    <a:pt x="26" y="21"/>
                    <a:pt x="23" y="2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1"/>
                    <a:pt x="23" y="31"/>
                    <a:pt x="23" y="31"/>
                  </a:cubicBezTo>
                  <a:lnTo>
                    <a:pt x="19" y="23"/>
                  </a:lnTo>
                  <a:close/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" y="19"/>
                    <a:pt x="23" y="18"/>
                    <a:pt x="23" y="16"/>
                  </a:cubicBezTo>
                  <a:cubicBezTo>
                    <a:pt x="23" y="13"/>
                    <a:pt x="21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67031" y="2571067"/>
            <a:ext cx="2692294" cy="524301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6" name="Freeform 17"/>
            <p:cNvSpPr>
              <a:spLocks noEditPoints="1"/>
            </p:cNvSpPr>
            <p:nvPr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50" name="Freeform 21"/>
            <p:cNvSpPr>
              <a:spLocks noEditPoints="1"/>
            </p:cNvSpPr>
            <p:nvPr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1054331" y="3401854"/>
            <a:ext cx="731496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638522" y="6372808"/>
            <a:ext cx="2174033" cy="3359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 Op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 Two-third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78861" y="0"/>
            <a:ext cx="810996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96387" y="2503918"/>
            <a:ext cx="3415037" cy="3308794"/>
          </a:xfrm>
        </p:spPr>
        <p:txBody>
          <a:bodyPr anchor="t"/>
          <a:lstStyle>
            <a:lvl1pPr marL="0" indent="0" algn="l">
              <a:lnSpc>
                <a:spcPct val="9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marL="28575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5715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text. To add emphasis to a word use </a:t>
            </a:r>
            <a:r>
              <a:rPr lang="en-US" dirty="0" err="1" smtClean="0"/>
              <a:t>Roboto</a:t>
            </a:r>
            <a:r>
              <a:rPr lang="en-US" dirty="0" smtClean="0"/>
              <a:t> Medium and/or the bright blue</a:t>
            </a:r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 Two-third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996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8495358" y="2503917"/>
            <a:ext cx="3192633" cy="3327455"/>
          </a:xfrm>
        </p:spPr>
        <p:txBody>
          <a:bodyPr anchor="t"/>
          <a:lstStyle>
            <a:lvl1pPr marL="0" indent="0" algn="l">
              <a:lnSpc>
                <a:spcPct val="9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marL="28575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5715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text. To add emphasis to a word in the group use </a:t>
            </a:r>
            <a:r>
              <a:rPr lang="en-US" dirty="0" err="1" smtClean="0"/>
              <a:t>Roboto</a:t>
            </a:r>
            <a:r>
              <a:rPr lang="en-US" dirty="0" smtClean="0"/>
              <a:t> Medium and/or the bright blue on that word</a:t>
            </a:r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8882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" y="626535"/>
            <a:ext cx="11313561" cy="792162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 Co-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9413" y="1435100"/>
            <a:ext cx="1131356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917700" y="6258743"/>
            <a:ext cx="0" cy="4784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 — ADD LOGO</a:t>
            </a:r>
            <a:endParaRPr lang="en-US" dirty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 Co-Bra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9413" y="1435100"/>
            <a:ext cx="1131356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917700" y="6258743"/>
            <a:ext cx="0" cy="4784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 — ADD LOGO</a:t>
            </a:r>
            <a:endParaRPr lang="en-US" dirty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 Blan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9985" y="6385629"/>
            <a:ext cx="1164827" cy="226840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 Blan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 i="0" dirty="0">
              <a:solidFill>
                <a:srgbClr val="F5F5F5"/>
              </a:solidFill>
              <a:latin typeface="Roboto Light" charset="0"/>
              <a:cs typeface="Roboto Light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9985" y="6385629"/>
            <a:ext cx="1164827" cy="226840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 Quot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9985" y="6385629"/>
            <a:ext cx="1164827" cy="226840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92899" y="2080731"/>
            <a:ext cx="9059284" cy="2295332"/>
          </a:xfrm>
        </p:spPr>
        <p:txBody>
          <a:bodyPr anchor="ctr"/>
          <a:lstStyle>
            <a:lvl1pPr>
              <a:defRPr baseline="0">
                <a:solidFill>
                  <a:srgbClr val="F5F5F5"/>
                </a:solidFill>
              </a:defRPr>
            </a:lvl1pPr>
          </a:lstStyle>
          <a:p>
            <a:r>
              <a:rPr lang="en-US" dirty="0" smtClean="0"/>
              <a:t>Quotes or inspiring messages here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679339" y="1660854"/>
            <a:ext cx="483325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79339" y="4864364"/>
            <a:ext cx="483325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 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9985" y="6385629"/>
            <a:ext cx="1164827" cy="226840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92899" y="2080731"/>
            <a:ext cx="9059284" cy="2295332"/>
          </a:xfrm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Quotes or inspiring messages here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679339" y="1660854"/>
            <a:ext cx="483325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79339" y="4864364"/>
            <a:ext cx="483325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 Titl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67031" y="2571067"/>
            <a:ext cx="2692294" cy="524301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6" name="Freeform 17"/>
            <p:cNvSpPr>
              <a:spLocks noEditPoints="1"/>
            </p:cNvSpPr>
            <p:nvPr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50" name="Freeform 21"/>
            <p:cNvSpPr>
              <a:spLocks noEditPoints="1"/>
            </p:cNvSpPr>
            <p:nvPr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tx1"/>
                </a:solidFill>
                <a:latin typeface="Roboto Light" charset="0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1054331" y="3401854"/>
            <a:ext cx="731496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47869" y="6335486"/>
            <a:ext cx="1287625" cy="326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42147" y="3517795"/>
            <a:ext cx="7455404" cy="185210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bg1"/>
                </a:solidFill>
                <a:latin typeface="Robot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E Thank you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42147" y="3671618"/>
            <a:ext cx="7455404" cy="1852104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2800" b="0" i="0">
                <a:solidFill>
                  <a:schemeClr val="tx2"/>
                </a:solidFill>
                <a:latin typeface="Robot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054331" y="3401854"/>
            <a:ext cx="731496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09985" y="6385629"/>
            <a:ext cx="1164827" cy="226840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07707" y="2584579"/>
            <a:ext cx="7361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Thank</a:t>
            </a:r>
            <a:r>
              <a:rPr lang="en-US" sz="4400" b="0" i="0" baseline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en-US" sz="4400" b="0" i="0" baseline="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you</a:t>
            </a:r>
            <a:endParaRPr lang="en-US" sz="4400" b="0" i="0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447800"/>
            <a:ext cx="5486400" cy="4678366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06573" y="1447800"/>
            <a:ext cx="5486400" cy="4678366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5760" y="457200"/>
            <a:ext cx="11313561" cy="792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576382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57200"/>
            <a:ext cx="11313561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9413" y="1435100"/>
            <a:ext cx="11313560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657049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 Main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444431"/>
            <a:ext cx="11313560" cy="4762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 Main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9413" y="1435100"/>
            <a:ext cx="11313560" cy="4762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447800"/>
            <a:ext cx="5486400" cy="4678366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400"/>
            </a:lvl3pPr>
            <a:lvl4pPr>
              <a:buClr>
                <a:schemeClr val="tx1"/>
              </a:buClr>
              <a:defRPr sz="2400"/>
            </a:lvl4pPr>
            <a:lvl5pPr>
              <a:buClr>
                <a:schemeClr val="tx1"/>
              </a:buCl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06573" y="1447800"/>
            <a:ext cx="5486400" cy="467836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 Thre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622170" y="1832218"/>
            <a:ext cx="3472873" cy="2590799"/>
          </a:xfrm>
          <a:ln>
            <a:noFill/>
          </a:ln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351153" y="1832218"/>
            <a:ext cx="3472873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079510" y="1832218"/>
            <a:ext cx="3472873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22"/>
          </p:nvPr>
        </p:nvSpPr>
        <p:spPr>
          <a:xfrm>
            <a:off x="622170" y="4562568"/>
            <a:ext cx="3478490" cy="113656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aseline="0"/>
            </a:lvl1pPr>
            <a:lvl2pPr marL="288925" indent="0">
              <a:lnSpc>
                <a:spcPts val="1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64"/>
          <p:cNvSpPr>
            <a:spLocks noGrp="1"/>
          </p:cNvSpPr>
          <p:nvPr>
            <p:ph type="body" sz="quarter" idx="23"/>
          </p:nvPr>
        </p:nvSpPr>
        <p:spPr>
          <a:xfrm>
            <a:off x="4351153" y="4562568"/>
            <a:ext cx="3478490" cy="113656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aseline="0"/>
            </a:lvl1pPr>
            <a:lvl2pPr marL="288925" indent="0">
              <a:lnSpc>
                <a:spcPts val="1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64"/>
          <p:cNvSpPr>
            <a:spLocks noGrp="1"/>
          </p:cNvSpPr>
          <p:nvPr>
            <p:ph type="body" sz="quarter" idx="24"/>
          </p:nvPr>
        </p:nvSpPr>
        <p:spPr>
          <a:xfrm>
            <a:off x="8079510" y="4562568"/>
            <a:ext cx="3478490" cy="113656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aseline="0"/>
            </a:lvl1pPr>
            <a:lvl2pPr marL="288925" indent="0">
              <a:lnSpc>
                <a:spcPts val="1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 Value Driver Succ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622795" y="2067893"/>
            <a:ext cx="3472873" cy="2590799"/>
          </a:xfrm>
          <a:ln>
            <a:noFill/>
          </a:ln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22795" y="1371930"/>
            <a:ext cx="3474720" cy="7019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22795" y="4659416"/>
            <a:ext cx="3474720" cy="13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351153" y="2067893"/>
            <a:ext cx="3472873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1153" y="1371930"/>
            <a:ext cx="3474720" cy="7019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351153" y="4659416"/>
            <a:ext cx="3474720" cy="13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079510" y="2067893"/>
            <a:ext cx="3472873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079510" y="1371930"/>
            <a:ext cx="3474720" cy="7019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079510" y="4659416"/>
            <a:ext cx="3474720" cy="13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09985" y="6385630"/>
            <a:ext cx="1164827" cy="226840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</p:grpSp>
      <p:sp>
        <p:nvSpPr>
          <p:cNvPr id="28" name="TextBox 27"/>
          <p:cNvSpPr txBox="1"/>
          <p:nvPr userDrawn="1"/>
        </p:nvSpPr>
        <p:spPr>
          <a:xfrm>
            <a:off x="1425353" y="1628136"/>
            <a:ext cx="2470679" cy="23339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>
                <a:solidFill>
                  <a:srgbClr val="FFFFFF"/>
                </a:solidFill>
                <a:latin typeface="Helvetica Neue Light"/>
                <a:cs typeface="Helvetica Neue Light"/>
              </a:rPr>
              <a:t>DRIVE </a:t>
            </a:r>
            <a:r>
              <a:rPr lang="en-US" sz="11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CUSTOMER </a:t>
            </a:r>
            <a:r>
              <a:rPr lang="en-US" sz="1100" dirty="0">
                <a:solidFill>
                  <a:srgbClr val="FFFFFF"/>
                </a:solidFill>
                <a:latin typeface="Helvetica Neue Light"/>
                <a:cs typeface="Helvetica Neue Light"/>
              </a:rPr>
              <a:t>INSIGHTS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4954268" y="1628136"/>
            <a:ext cx="2727051" cy="23339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CONNECT PRODUCTS &amp; SERVICES (</a:t>
            </a:r>
            <a:r>
              <a:rPr lang="en-US" sz="1100" dirty="0" err="1" smtClean="0">
                <a:solidFill>
                  <a:srgbClr val="FFFFFF"/>
                </a:solidFill>
                <a:latin typeface="Helvetica Neue Light"/>
                <a:cs typeface="Helvetica Neue Light"/>
              </a:rPr>
              <a:t>IoT</a:t>
            </a:r>
            <a:r>
              <a:rPr lang="en-US" sz="11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)</a:t>
            </a:r>
            <a:endParaRPr lang="en-US" sz="11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9261166" y="1628136"/>
            <a:ext cx="1571934" cy="23339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PROTECT BUSINESS</a:t>
            </a:r>
          </a:p>
        </p:txBody>
      </p:sp>
      <p:grpSp>
        <p:nvGrpSpPr>
          <p:cNvPr id="34" name="Group 9"/>
          <p:cNvGrpSpPr>
            <a:grpSpLocks/>
          </p:cNvGrpSpPr>
          <p:nvPr userDrawn="1"/>
        </p:nvGrpSpPr>
        <p:grpSpPr bwMode="auto">
          <a:xfrm>
            <a:off x="4581887" y="1511078"/>
            <a:ext cx="363662" cy="363166"/>
            <a:chOff x="6596063" y="1782763"/>
            <a:chExt cx="1165225" cy="1163637"/>
          </a:xfrm>
        </p:grpSpPr>
        <p:sp>
          <p:nvSpPr>
            <p:cNvPr id="35" name="Freeform 88"/>
            <p:cNvSpPr>
              <a:spLocks noChangeArrowheads="1"/>
            </p:cNvSpPr>
            <p:nvPr/>
          </p:nvSpPr>
          <p:spPr bwMode="auto">
            <a:xfrm>
              <a:off x="7048500" y="2093913"/>
              <a:ext cx="412750" cy="401637"/>
            </a:xfrm>
            <a:custGeom>
              <a:avLst/>
              <a:gdLst>
                <a:gd name="T0" fmla="*/ 1144 w 1145"/>
                <a:gd name="T1" fmla="*/ 557 h 1116"/>
                <a:gd name="T2" fmla="*/ 1144 w 1145"/>
                <a:gd name="T3" fmla="*/ 557 h 1116"/>
                <a:gd name="T4" fmla="*/ 586 w 1145"/>
                <a:gd name="T5" fmla="*/ 1115 h 1116"/>
                <a:gd name="T6" fmla="*/ 0 w 1145"/>
                <a:gd name="T7" fmla="*/ 557 h 1116"/>
                <a:gd name="T8" fmla="*/ 586 w 1145"/>
                <a:gd name="T9" fmla="*/ 0 h 1116"/>
                <a:gd name="T10" fmla="*/ 1144 w 1145"/>
                <a:gd name="T11" fmla="*/ 557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5" h="1116">
                  <a:moveTo>
                    <a:pt x="1144" y="557"/>
                  </a:moveTo>
                  <a:lnTo>
                    <a:pt x="1144" y="557"/>
                  </a:lnTo>
                  <a:cubicBezTo>
                    <a:pt x="1144" y="864"/>
                    <a:pt x="892" y="1115"/>
                    <a:pt x="586" y="1115"/>
                  </a:cubicBezTo>
                  <a:cubicBezTo>
                    <a:pt x="279" y="1115"/>
                    <a:pt x="0" y="864"/>
                    <a:pt x="0" y="557"/>
                  </a:cubicBezTo>
                  <a:cubicBezTo>
                    <a:pt x="0" y="250"/>
                    <a:pt x="279" y="0"/>
                    <a:pt x="586" y="0"/>
                  </a:cubicBezTo>
                  <a:cubicBezTo>
                    <a:pt x="892" y="0"/>
                    <a:pt x="1144" y="250"/>
                    <a:pt x="1144" y="55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36" name="Freeform 89"/>
            <p:cNvSpPr>
              <a:spLocks noChangeArrowheads="1"/>
            </p:cNvSpPr>
            <p:nvPr/>
          </p:nvSpPr>
          <p:spPr bwMode="auto">
            <a:xfrm>
              <a:off x="6596063" y="1962150"/>
              <a:ext cx="150812" cy="150813"/>
            </a:xfrm>
            <a:custGeom>
              <a:avLst/>
              <a:gdLst>
                <a:gd name="T0" fmla="*/ 419 w 420"/>
                <a:gd name="T1" fmla="*/ 223 h 419"/>
                <a:gd name="T2" fmla="*/ 419 w 420"/>
                <a:gd name="T3" fmla="*/ 223 h 419"/>
                <a:gd name="T4" fmla="*/ 223 w 420"/>
                <a:gd name="T5" fmla="*/ 418 h 419"/>
                <a:gd name="T6" fmla="*/ 0 w 420"/>
                <a:gd name="T7" fmla="*/ 223 h 419"/>
                <a:gd name="T8" fmla="*/ 223 w 420"/>
                <a:gd name="T9" fmla="*/ 0 h 419"/>
                <a:gd name="T10" fmla="*/ 419 w 420"/>
                <a:gd name="T11" fmla="*/ 2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419">
                  <a:moveTo>
                    <a:pt x="419" y="223"/>
                  </a:moveTo>
                  <a:lnTo>
                    <a:pt x="419" y="223"/>
                  </a:lnTo>
                  <a:cubicBezTo>
                    <a:pt x="419" y="335"/>
                    <a:pt x="335" y="418"/>
                    <a:pt x="223" y="418"/>
                  </a:cubicBezTo>
                  <a:cubicBezTo>
                    <a:pt x="112" y="418"/>
                    <a:pt x="0" y="335"/>
                    <a:pt x="0" y="223"/>
                  </a:cubicBezTo>
                  <a:cubicBezTo>
                    <a:pt x="0" y="83"/>
                    <a:pt x="112" y="0"/>
                    <a:pt x="223" y="0"/>
                  </a:cubicBezTo>
                  <a:cubicBezTo>
                    <a:pt x="335" y="0"/>
                    <a:pt x="419" y="83"/>
                    <a:pt x="419" y="2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37" name="Freeform 90"/>
            <p:cNvSpPr>
              <a:spLocks noChangeArrowheads="1"/>
            </p:cNvSpPr>
            <p:nvPr/>
          </p:nvSpPr>
          <p:spPr bwMode="auto">
            <a:xfrm>
              <a:off x="7610475" y="1782763"/>
              <a:ext cx="150813" cy="150812"/>
            </a:xfrm>
            <a:custGeom>
              <a:avLst/>
              <a:gdLst>
                <a:gd name="T0" fmla="*/ 418 w 419"/>
                <a:gd name="T1" fmla="*/ 223 h 419"/>
                <a:gd name="T2" fmla="*/ 418 w 419"/>
                <a:gd name="T3" fmla="*/ 223 h 419"/>
                <a:gd name="T4" fmla="*/ 223 w 419"/>
                <a:gd name="T5" fmla="*/ 418 h 419"/>
                <a:gd name="T6" fmla="*/ 0 w 419"/>
                <a:gd name="T7" fmla="*/ 223 h 419"/>
                <a:gd name="T8" fmla="*/ 223 w 419"/>
                <a:gd name="T9" fmla="*/ 0 h 419"/>
                <a:gd name="T10" fmla="*/ 418 w 419"/>
                <a:gd name="T11" fmla="*/ 2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419">
                  <a:moveTo>
                    <a:pt x="418" y="223"/>
                  </a:moveTo>
                  <a:lnTo>
                    <a:pt x="418" y="223"/>
                  </a:lnTo>
                  <a:cubicBezTo>
                    <a:pt x="418" y="335"/>
                    <a:pt x="334" y="418"/>
                    <a:pt x="223" y="418"/>
                  </a:cubicBezTo>
                  <a:cubicBezTo>
                    <a:pt x="84" y="418"/>
                    <a:pt x="0" y="335"/>
                    <a:pt x="0" y="223"/>
                  </a:cubicBezTo>
                  <a:cubicBezTo>
                    <a:pt x="0" y="111"/>
                    <a:pt x="84" y="0"/>
                    <a:pt x="223" y="0"/>
                  </a:cubicBezTo>
                  <a:cubicBezTo>
                    <a:pt x="334" y="0"/>
                    <a:pt x="418" y="111"/>
                    <a:pt x="418" y="2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38" name="Freeform 91"/>
            <p:cNvSpPr>
              <a:spLocks noChangeArrowheads="1"/>
            </p:cNvSpPr>
            <p:nvPr/>
          </p:nvSpPr>
          <p:spPr bwMode="auto">
            <a:xfrm>
              <a:off x="6596063" y="2795588"/>
              <a:ext cx="150812" cy="150812"/>
            </a:xfrm>
            <a:custGeom>
              <a:avLst/>
              <a:gdLst>
                <a:gd name="T0" fmla="*/ 419 w 420"/>
                <a:gd name="T1" fmla="*/ 223 h 420"/>
                <a:gd name="T2" fmla="*/ 419 w 420"/>
                <a:gd name="T3" fmla="*/ 223 h 420"/>
                <a:gd name="T4" fmla="*/ 223 w 420"/>
                <a:gd name="T5" fmla="*/ 419 h 420"/>
                <a:gd name="T6" fmla="*/ 0 w 420"/>
                <a:gd name="T7" fmla="*/ 223 h 420"/>
                <a:gd name="T8" fmla="*/ 223 w 420"/>
                <a:gd name="T9" fmla="*/ 0 h 420"/>
                <a:gd name="T10" fmla="*/ 419 w 420"/>
                <a:gd name="T11" fmla="*/ 22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420">
                  <a:moveTo>
                    <a:pt x="419" y="223"/>
                  </a:moveTo>
                  <a:lnTo>
                    <a:pt x="419" y="223"/>
                  </a:lnTo>
                  <a:cubicBezTo>
                    <a:pt x="419" y="335"/>
                    <a:pt x="335" y="419"/>
                    <a:pt x="223" y="419"/>
                  </a:cubicBezTo>
                  <a:cubicBezTo>
                    <a:pt x="112" y="419"/>
                    <a:pt x="0" y="335"/>
                    <a:pt x="0" y="223"/>
                  </a:cubicBezTo>
                  <a:cubicBezTo>
                    <a:pt x="0" y="112"/>
                    <a:pt x="112" y="0"/>
                    <a:pt x="223" y="0"/>
                  </a:cubicBezTo>
                  <a:cubicBezTo>
                    <a:pt x="335" y="0"/>
                    <a:pt x="419" y="112"/>
                    <a:pt x="419" y="2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39" name="Freeform 92"/>
            <p:cNvSpPr>
              <a:spLocks noChangeArrowheads="1"/>
            </p:cNvSpPr>
            <p:nvPr/>
          </p:nvSpPr>
          <p:spPr bwMode="auto">
            <a:xfrm>
              <a:off x="7178675" y="2795588"/>
              <a:ext cx="150813" cy="150812"/>
            </a:xfrm>
            <a:custGeom>
              <a:avLst/>
              <a:gdLst>
                <a:gd name="T0" fmla="*/ 418 w 419"/>
                <a:gd name="T1" fmla="*/ 223 h 420"/>
                <a:gd name="T2" fmla="*/ 418 w 419"/>
                <a:gd name="T3" fmla="*/ 223 h 420"/>
                <a:gd name="T4" fmla="*/ 223 w 419"/>
                <a:gd name="T5" fmla="*/ 419 h 420"/>
                <a:gd name="T6" fmla="*/ 0 w 419"/>
                <a:gd name="T7" fmla="*/ 223 h 420"/>
                <a:gd name="T8" fmla="*/ 223 w 419"/>
                <a:gd name="T9" fmla="*/ 0 h 420"/>
                <a:gd name="T10" fmla="*/ 418 w 419"/>
                <a:gd name="T11" fmla="*/ 22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420">
                  <a:moveTo>
                    <a:pt x="418" y="223"/>
                  </a:moveTo>
                  <a:lnTo>
                    <a:pt x="418" y="223"/>
                  </a:lnTo>
                  <a:cubicBezTo>
                    <a:pt x="418" y="335"/>
                    <a:pt x="335" y="419"/>
                    <a:pt x="223" y="419"/>
                  </a:cubicBezTo>
                  <a:cubicBezTo>
                    <a:pt x="83" y="419"/>
                    <a:pt x="0" y="335"/>
                    <a:pt x="0" y="223"/>
                  </a:cubicBezTo>
                  <a:cubicBezTo>
                    <a:pt x="0" y="112"/>
                    <a:pt x="83" y="0"/>
                    <a:pt x="223" y="0"/>
                  </a:cubicBezTo>
                  <a:cubicBezTo>
                    <a:pt x="335" y="0"/>
                    <a:pt x="418" y="112"/>
                    <a:pt x="418" y="2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0" name="Line 93"/>
            <p:cNvSpPr>
              <a:spLocks noChangeShapeType="1"/>
            </p:cNvSpPr>
            <p:nvPr/>
          </p:nvSpPr>
          <p:spPr bwMode="auto">
            <a:xfrm flipV="1">
              <a:off x="6726238" y="2432050"/>
              <a:ext cx="381000" cy="385763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1" name="Line 94"/>
            <p:cNvSpPr>
              <a:spLocks noChangeShapeType="1"/>
            </p:cNvSpPr>
            <p:nvPr/>
          </p:nvSpPr>
          <p:spPr bwMode="auto">
            <a:xfrm flipV="1">
              <a:off x="7399338" y="1909763"/>
              <a:ext cx="231775" cy="244475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2" name="Line 95"/>
            <p:cNvSpPr>
              <a:spLocks noChangeShapeType="1"/>
            </p:cNvSpPr>
            <p:nvPr/>
          </p:nvSpPr>
          <p:spPr bwMode="auto">
            <a:xfrm>
              <a:off x="6737350" y="2073275"/>
              <a:ext cx="331788" cy="14128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3" name="Line 96"/>
            <p:cNvSpPr>
              <a:spLocks noChangeShapeType="1"/>
            </p:cNvSpPr>
            <p:nvPr/>
          </p:nvSpPr>
          <p:spPr bwMode="auto">
            <a:xfrm flipH="1" flipV="1">
              <a:off x="7427913" y="2392363"/>
              <a:ext cx="184150" cy="84137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4" name="Line 97"/>
            <p:cNvSpPr>
              <a:spLocks noChangeShapeType="1"/>
            </p:cNvSpPr>
            <p:nvPr/>
          </p:nvSpPr>
          <p:spPr bwMode="auto">
            <a:xfrm flipV="1">
              <a:off x="7259638" y="2492375"/>
              <a:ext cx="1587" cy="30480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5" name="Freeform 98"/>
            <p:cNvSpPr>
              <a:spLocks noChangeArrowheads="1"/>
            </p:cNvSpPr>
            <p:nvPr/>
          </p:nvSpPr>
          <p:spPr bwMode="auto">
            <a:xfrm>
              <a:off x="7610475" y="2414588"/>
              <a:ext cx="150813" cy="150812"/>
            </a:xfrm>
            <a:custGeom>
              <a:avLst/>
              <a:gdLst>
                <a:gd name="T0" fmla="*/ 418 w 419"/>
                <a:gd name="T1" fmla="*/ 223 h 420"/>
                <a:gd name="T2" fmla="*/ 418 w 419"/>
                <a:gd name="T3" fmla="*/ 223 h 420"/>
                <a:gd name="T4" fmla="*/ 223 w 419"/>
                <a:gd name="T5" fmla="*/ 419 h 420"/>
                <a:gd name="T6" fmla="*/ 0 w 419"/>
                <a:gd name="T7" fmla="*/ 223 h 420"/>
                <a:gd name="T8" fmla="*/ 223 w 419"/>
                <a:gd name="T9" fmla="*/ 0 h 420"/>
                <a:gd name="T10" fmla="*/ 418 w 419"/>
                <a:gd name="T11" fmla="*/ 22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420">
                  <a:moveTo>
                    <a:pt x="418" y="223"/>
                  </a:moveTo>
                  <a:lnTo>
                    <a:pt x="418" y="223"/>
                  </a:lnTo>
                  <a:cubicBezTo>
                    <a:pt x="418" y="335"/>
                    <a:pt x="334" y="419"/>
                    <a:pt x="223" y="419"/>
                  </a:cubicBezTo>
                  <a:cubicBezTo>
                    <a:pt x="84" y="419"/>
                    <a:pt x="0" y="335"/>
                    <a:pt x="0" y="223"/>
                  </a:cubicBezTo>
                  <a:cubicBezTo>
                    <a:pt x="0" y="112"/>
                    <a:pt x="84" y="0"/>
                    <a:pt x="223" y="0"/>
                  </a:cubicBezTo>
                  <a:cubicBezTo>
                    <a:pt x="334" y="0"/>
                    <a:pt x="418" y="112"/>
                    <a:pt x="418" y="2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</p:grpSp>
      <p:grpSp>
        <p:nvGrpSpPr>
          <p:cNvPr id="46" name="Group 8"/>
          <p:cNvGrpSpPr>
            <a:grpSpLocks/>
          </p:cNvGrpSpPr>
          <p:nvPr userDrawn="1"/>
        </p:nvGrpSpPr>
        <p:grpSpPr bwMode="auto">
          <a:xfrm>
            <a:off x="1021982" y="1452698"/>
            <a:ext cx="418380" cy="479926"/>
            <a:chOff x="6637338" y="206375"/>
            <a:chExt cx="1014412" cy="1163638"/>
          </a:xfrm>
        </p:grpSpPr>
        <p:sp>
          <p:nvSpPr>
            <p:cNvPr id="47" name="Freeform 99"/>
            <p:cNvSpPr>
              <a:spLocks noChangeArrowheads="1"/>
            </p:cNvSpPr>
            <p:nvPr/>
          </p:nvSpPr>
          <p:spPr bwMode="auto">
            <a:xfrm>
              <a:off x="6786563" y="357188"/>
              <a:ext cx="712787" cy="712787"/>
            </a:xfrm>
            <a:custGeom>
              <a:avLst/>
              <a:gdLst>
                <a:gd name="T0" fmla="*/ 1981 w 1982"/>
                <a:gd name="T1" fmla="*/ 1004 h 1981"/>
                <a:gd name="T2" fmla="*/ 1981 w 1982"/>
                <a:gd name="T3" fmla="*/ 1004 h 1981"/>
                <a:gd name="T4" fmla="*/ 977 w 1982"/>
                <a:gd name="T5" fmla="*/ 1980 h 1981"/>
                <a:gd name="T6" fmla="*/ 0 w 1982"/>
                <a:gd name="T7" fmla="*/ 1004 h 1981"/>
                <a:gd name="T8" fmla="*/ 977 w 1982"/>
                <a:gd name="T9" fmla="*/ 0 h 1981"/>
                <a:gd name="T10" fmla="*/ 1981 w 1982"/>
                <a:gd name="T11" fmla="*/ 1004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2" h="1981">
                  <a:moveTo>
                    <a:pt x="1981" y="1004"/>
                  </a:moveTo>
                  <a:lnTo>
                    <a:pt x="1981" y="1004"/>
                  </a:lnTo>
                  <a:cubicBezTo>
                    <a:pt x="1981" y="1533"/>
                    <a:pt x="1534" y="1980"/>
                    <a:pt x="977" y="1980"/>
                  </a:cubicBezTo>
                  <a:cubicBezTo>
                    <a:pt x="447" y="1980"/>
                    <a:pt x="0" y="1533"/>
                    <a:pt x="0" y="1004"/>
                  </a:cubicBezTo>
                  <a:cubicBezTo>
                    <a:pt x="0" y="446"/>
                    <a:pt x="447" y="0"/>
                    <a:pt x="977" y="0"/>
                  </a:cubicBezTo>
                  <a:cubicBezTo>
                    <a:pt x="1534" y="0"/>
                    <a:pt x="1981" y="446"/>
                    <a:pt x="1981" y="100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8" name="Freeform 100"/>
            <p:cNvSpPr>
              <a:spLocks noChangeArrowheads="1"/>
            </p:cNvSpPr>
            <p:nvPr/>
          </p:nvSpPr>
          <p:spPr bwMode="auto">
            <a:xfrm>
              <a:off x="6988175" y="1039813"/>
              <a:ext cx="301625" cy="130175"/>
            </a:xfrm>
            <a:custGeom>
              <a:avLst/>
              <a:gdLst>
                <a:gd name="T0" fmla="*/ 0 w 837"/>
                <a:gd name="T1" fmla="*/ 0 h 363"/>
                <a:gd name="T2" fmla="*/ 0 w 837"/>
                <a:gd name="T3" fmla="*/ 362 h 363"/>
                <a:gd name="T4" fmla="*/ 836 w 837"/>
                <a:gd name="T5" fmla="*/ 362 h 363"/>
                <a:gd name="T6" fmla="*/ 836 w 837"/>
                <a:gd name="T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7" h="363">
                  <a:moveTo>
                    <a:pt x="0" y="0"/>
                  </a:moveTo>
                  <a:lnTo>
                    <a:pt x="0" y="362"/>
                  </a:lnTo>
                  <a:lnTo>
                    <a:pt x="836" y="362"/>
                  </a:lnTo>
                  <a:lnTo>
                    <a:pt x="836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9" name="Freeform 101"/>
            <p:cNvSpPr>
              <a:spLocks noChangeArrowheads="1"/>
            </p:cNvSpPr>
            <p:nvPr/>
          </p:nvSpPr>
          <p:spPr bwMode="auto">
            <a:xfrm>
              <a:off x="7037388" y="1169988"/>
              <a:ext cx="201612" cy="100012"/>
            </a:xfrm>
            <a:custGeom>
              <a:avLst/>
              <a:gdLst>
                <a:gd name="T0" fmla="*/ 558 w 559"/>
                <a:gd name="T1" fmla="*/ 0 h 279"/>
                <a:gd name="T2" fmla="*/ 0 w 559"/>
                <a:gd name="T3" fmla="*/ 0 h 279"/>
                <a:gd name="T4" fmla="*/ 0 w 559"/>
                <a:gd name="T5" fmla="*/ 278 h 279"/>
                <a:gd name="T6" fmla="*/ 558 w 559"/>
                <a:gd name="T7" fmla="*/ 278 h 279"/>
                <a:gd name="T8" fmla="*/ 558 w 559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279">
                  <a:moveTo>
                    <a:pt x="558" y="0"/>
                  </a:moveTo>
                  <a:lnTo>
                    <a:pt x="0" y="0"/>
                  </a:lnTo>
                  <a:lnTo>
                    <a:pt x="0" y="278"/>
                  </a:lnTo>
                  <a:lnTo>
                    <a:pt x="558" y="278"/>
                  </a:lnTo>
                  <a:lnTo>
                    <a:pt x="558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0" name="Line 102"/>
            <p:cNvSpPr>
              <a:spLocks noChangeShapeType="1"/>
            </p:cNvSpPr>
            <p:nvPr/>
          </p:nvSpPr>
          <p:spPr bwMode="auto">
            <a:xfrm>
              <a:off x="7138988" y="1270000"/>
              <a:ext cx="1587" cy="100013"/>
            </a:xfrm>
            <a:prstGeom prst="line">
              <a:avLst/>
            </a:prstGeom>
            <a:noFill/>
            <a:ln w="12700" cap="flat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1" name="Line 103"/>
            <p:cNvSpPr>
              <a:spLocks noChangeShapeType="1"/>
            </p:cNvSpPr>
            <p:nvPr/>
          </p:nvSpPr>
          <p:spPr bwMode="auto">
            <a:xfrm>
              <a:off x="7138988" y="206375"/>
              <a:ext cx="1587" cy="5080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2" name="Line 104"/>
            <p:cNvSpPr>
              <a:spLocks noChangeShapeType="1"/>
            </p:cNvSpPr>
            <p:nvPr/>
          </p:nvSpPr>
          <p:spPr bwMode="auto">
            <a:xfrm flipH="1">
              <a:off x="7459663" y="357188"/>
              <a:ext cx="42862" cy="39687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3" name="Line 105"/>
            <p:cNvSpPr>
              <a:spLocks noChangeShapeType="1"/>
            </p:cNvSpPr>
            <p:nvPr/>
          </p:nvSpPr>
          <p:spPr bwMode="auto">
            <a:xfrm flipH="1">
              <a:off x="7597775" y="717550"/>
              <a:ext cx="53975" cy="158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4" name="Line 106"/>
            <p:cNvSpPr>
              <a:spLocks noChangeShapeType="1"/>
            </p:cNvSpPr>
            <p:nvPr/>
          </p:nvSpPr>
          <p:spPr bwMode="auto">
            <a:xfrm flipH="1" flipV="1">
              <a:off x="7459663" y="1038225"/>
              <a:ext cx="42862" cy="3333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5" name="Line 107"/>
            <p:cNvSpPr>
              <a:spLocks noChangeShapeType="1"/>
            </p:cNvSpPr>
            <p:nvPr/>
          </p:nvSpPr>
          <p:spPr bwMode="auto">
            <a:xfrm>
              <a:off x="6786563" y="357188"/>
              <a:ext cx="30162" cy="39687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6" name="Line 108"/>
            <p:cNvSpPr>
              <a:spLocks noChangeShapeType="1"/>
            </p:cNvSpPr>
            <p:nvPr/>
          </p:nvSpPr>
          <p:spPr bwMode="auto">
            <a:xfrm>
              <a:off x="6637338" y="717550"/>
              <a:ext cx="50800" cy="158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7" name="Line 109"/>
            <p:cNvSpPr>
              <a:spLocks noChangeShapeType="1"/>
            </p:cNvSpPr>
            <p:nvPr/>
          </p:nvSpPr>
          <p:spPr bwMode="auto">
            <a:xfrm flipV="1">
              <a:off x="6786563" y="1038225"/>
              <a:ext cx="30162" cy="3333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8" name="Freeform 110"/>
            <p:cNvSpPr>
              <a:spLocks noChangeArrowheads="1"/>
            </p:cNvSpPr>
            <p:nvPr/>
          </p:nvSpPr>
          <p:spPr bwMode="auto">
            <a:xfrm>
              <a:off x="6937375" y="717550"/>
              <a:ext cx="411163" cy="322263"/>
            </a:xfrm>
            <a:custGeom>
              <a:avLst/>
              <a:gdLst>
                <a:gd name="T0" fmla="*/ 641 w 1144"/>
                <a:gd name="T1" fmla="*/ 893 h 894"/>
                <a:gd name="T2" fmla="*/ 641 w 1144"/>
                <a:gd name="T3" fmla="*/ 893 h 894"/>
                <a:gd name="T4" fmla="*/ 808 w 1144"/>
                <a:gd name="T5" fmla="*/ 139 h 894"/>
                <a:gd name="T6" fmla="*/ 975 w 1144"/>
                <a:gd name="T7" fmla="*/ 0 h 894"/>
                <a:gd name="T8" fmla="*/ 1143 w 1144"/>
                <a:gd name="T9" fmla="*/ 139 h 894"/>
                <a:gd name="T10" fmla="*/ 975 w 1144"/>
                <a:gd name="T11" fmla="*/ 279 h 894"/>
                <a:gd name="T12" fmla="*/ 558 w 1144"/>
                <a:gd name="T13" fmla="*/ 279 h 894"/>
                <a:gd name="T14" fmla="*/ 139 w 1144"/>
                <a:gd name="T15" fmla="*/ 279 h 894"/>
                <a:gd name="T16" fmla="*/ 0 w 1144"/>
                <a:gd name="T17" fmla="*/ 139 h 894"/>
                <a:gd name="T18" fmla="*/ 139 w 1144"/>
                <a:gd name="T19" fmla="*/ 0 h 894"/>
                <a:gd name="T20" fmla="*/ 306 w 1144"/>
                <a:gd name="T21" fmla="*/ 139 h 894"/>
                <a:gd name="T22" fmla="*/ 502 w 1144"/>
                <a:gd name="T23" fmla="*/ 893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4" h="894">
                  <a:moveTo>
                    <a:pt x="641" y="893"/>
                  </a:moveTo>
                  <a:lnTo>
                    <a:pt x="641" y="893"/>
                  </a:lnTo>
                  <a:cubicBezTo>
                    <a:pt x="808" y="139"/>
                    <a:pt x="808" y="139"/>
                    <a:pt x="808" y="139"/>
                  </a:cubicBezTo>
                  <a:cubicBezTo>
                    <a:pt x="836" y="56"/>
                    <a:pt x="920" y="0"/>
                    <a:pt x="975" y="0"/>
                  </a:cubicBezTo>
                  <a:cubicBezTo>
                    <a:pt x="1059" y="0"/>
                    <a:pt x="1143" y="56"/>
                    <a:pt x="1143" y="139"/>
                  </a:cubicBezTo>
                  <a:cubicBezTo>
                    <a:pt x="1143" y="223"/>
                    <a:pt x="1059" y="279"/>
                    <a:pt x="975" y="279"/>
                  </a:cubicBezTo>
                  <a:cubicBezTo>
                    <a:pt x="558" y="279"/>
                    <a:pt x="558" y="279"/>
                    <a:pt x="558" y="279"/>
                  </a:cubicBezTo>
                  <a:cubicBezTo>
                    <a:pt x="139" y="279"/>
                    <a:pt x="139" y="279"/>
                    <a:pt x="139" y="279"/>
                  </a:cubicBezTo>
                  <a:cubicBezTo>
                    <a:pt x="55" y="279"/>
                    <a:pt x="0" y="223"/>
                    <a:pt x="0" y="139"/>
                  </a:cubicBezTo>
                  <a:cubicBezTo>
                    <a:pt x="0" y="56"/>
                    <a:pt x="55" y="0"/>
                    <a:pt x="139" y="0"/>
                  </a:cubicBezTo>
                  <a:cubicBezTo>
                    <a:pt x="223" y="0"/>
                    <a:pt x="306" y="56"/>
                    <a:pt x="306" y="139"/>
                  </a:cubicBezTo>
                  <a:cubicBezTo>
                    <a:pt x="502" y="893"/>
                    <a:pt x="502" y="893"/>
                    <a:pt x="502" y="89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</p:grpSp>
      <p:grpSp>
        <p:nvGrpSpPr>
          <p:cNvPr id="59" name="Group 12"/>
          <p:cNvGrpSpPr>
            <a:grpSpLocks/>
          </p:cNvGrpSpPr>
          <p:nvPr userDrawn="1"/>
        </p:nvGrpSpPr>
        <p:grpSpPr bwMode="auto">
          <a:xfrm>
            <a:off x="8964149" y="1554947"/>
            <a:ext cx="271397" cy="328181"/>
            <a:chOff x="6726238" y="3849688"/>
            <a:chExt cx="963612" cy="1165225"/>
          </a:xfrm>
        </p:grpSpPr>
        <p:sp>
          <p:nvSpPr>
            <p:cNvPr id="60" name="Freeform 111"/>
            <p:cNvSpPr>
              <a:spLocks noChangeArrowheads="1"/>
            </p:cNvSpPr>
            <p:nvPr/>
          </p:nvSpPr>
          <p:spPr bwMode="auto">
            <a:xfrm>
              <a:off x="6978650" y="4181475"/>
              <a:ext cx="501650" cy="352425"/>
            </a:xfrm>
            <a:custGeom>
              <a:avLst/>
              <a:gdLst>
                <a:gd name="T0" fmla="*/ 1393 w 1394"/>
                <a:gd name="T1" fmla="*/ 0 h 978"/>
                <a:gd name="T2" fmla="*/ 362 w 1394"/>
                <a:gd name="T3" fmla="*/ 977 h 978"/>
                <a:gd name="T4" fmla="*/ 0 w 1394"/>
                <a:gd name="T5" fmla="*/ 613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4" h="978">
                  <a:moveTo>
                    <a:pt x="1393" y="0"/>
                  </a:moveTo>
                  <a:lnTo>
                    <a:pt x="362" y="977"/>
                  </a:lnTo>
                  <a:lnTo>
                    <a:pt x="0" y="613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61" name="Freeform 112"/>
            <p:cNvSpPr>
              <a:spLocks noChangeArrowheads="1"/>
            </p:cNvSpPr>
            <p:nvPr/>
          </p:nvSpPr>
          <p:spPr bwMode="auto">
            <a:xfrm>
              <a:off x="6726238" y="3849688"/>
              <a:ext cx="963612" cy="1165225"/>
            </a:xfrm>
            <a:custGeom>
              <a:avLst/>
              <a:gdLst>
                <a:gd name="T0" fmla="*/ 0 w 2678"/>
                <a:gd name="T1" fmla="*/ 0 h 3236"/>
                <a:gd name="T2" fmla="*/ 0 w 2678"/>
                <a:gd name="T3" fmla="*/ 0 h 3236"/>
                <a:gd name="T4" fmla="*/ 2677 w 2678"/>
                <a:gd name="T5" fmla="*/ 0 h 3236"/>
                <a:gd name="T6" fmla="*/ 2677 w 2678"/>
                <a:gd name="T7" fmla="*/ 1004 h 3236"/>
                <a:gd name="T8" fmla="*/ 1338 w 2678"/>
                <a:gd name="T9" fmla="*/ 3235 h 3236"/>
                <a:gd name="T10" fmla="*/ 0 w 2678"/>
                <a:gd name="T11" fmla="*/ 1004 h 3236"/>
                <a:gd name="T12" fmla="*/ 0 w 2678"/>
                <a:gd name="T13" fmla="*/ 0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8" h="3236">
                  <a:moveTo>
                    <a:pt x="0" y="0"/>
                  </a:moveTo>
                  <a:lnTo>
                    <a:pt x="0" y="0"/>
                  </a:lnTo>
                  <a:cubicBezTo>
                    <a:pt x="2677" y="0"/>
                    <a:pt x="2677" y="0"/>
                    <a:pt x="2677" y="0"/>
                  </a:cubicBezTo>
                  <a:cubicBezTo>
                    <a:pt x="2677" y="1004"/>
                    <a:pt x="2677" y="1004"/>
                    <a:pt x="2677" y="1004"/>
                  </a:cubicBezTo>
                  <a:cubicBezTo>
                    <a:pt x="2677" y="1952"/>
                    <a:pt x="2148" y="2789"/>
                    <a:pt x="1338" y="3235"/>
                  </a:cubicBezTo>
                  <a:cubicBezTo>
                    <a:pt x="502" y="2789"/>
                    <a:pt x="0" y="1952"/>
                    <a:pt x="0" y="1004"/>
                  </a:cubicBez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</p:grpSp>
      <p:sp>
        <p:nvSpPr>
          <p:cNvPr id="65" name="Text Placeholder 64"/>
          <p:cNvSpPr>
            <a:spLocks noGrp="1"/>
          </p:cNvSpPr>
          <p:nvPr>
            <p:ph type="body" sz="quarter" idx="22" hasCustomPrompt="1"/>
          </p:nvPr>
        </p:nvSpPr>
        <p:spPr>
          <a:xfrm>
            <a:off x="756138" y="5559665"/>
            <a:ext cx="3217985" cy="375138"/>
          </a:xfr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200" baseline="0"/>
            </a:lvl1pPr>
            <a:lvl2pPr marL="288925" indent="0">
              <a:lnSpc>
                <a:spcPts val="1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Brief synopsis of the overall benefit this customer gains from using Cloudera </a:t>
            </a:r>
            <a:endParaRPr lang="en-US" dirty="0"/>
          </a:p>
        </p:txBody>
      </p:sp>
      <p:sp>
        <p:nvSpPr>
          <p:cNvPr id="66" name="Text Placeholder 64"/>
          <p:cNvSpPr>
            <a:spLocks noGrp="1"/>
          </p:cNvSpPr>
          <p:nvPr>
            <p:ph type="body" sz="quarter" idx="23" hasCustomPrompt="1"/>
          </p:nvPr>
        </p:nvSpPr>
        <p:spPr>
          <a:xfrm>
            <a:off x="4487007" y="5559665"/>
            <a:ext cx="3217985" cy="383930"/>
          </a:xfr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200" baseline="0"/>
            </a:lvl1pPr>
            <a:lvl2pPr marL="288925" indent="0">
              <a:lnSpc>
                <a:spcPts val="1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Brief synopsis of the overall benefit this customer gains from using Cloudera </a:t>
            </a:r>
            <a:endParaRPr lang="en-US" dirty="0"/>
          </a:p>
        </p:txBody>
      </p:sp>
      <p:sp>
        <p:nvSpPr>
          <p:cNvPr id="67" name="Text Placeholder 64"/>
          <p:cNvSpPr>
            <a:spLocks noGrp="1"/>
          </p:cNvSpPr>
          <p:nvPr>
            <p:ph type="body" sz="quarter" idx="24" hasCustomPrompt="1"/>
          </p:nvPr>
        </p:nvSpPr>
        <p:spPr>
          <a:xfrm>
            <a:off x="8223736" y="5559665"/>
            <a:ext cx="3217985" cy="392723"/>
          </a:xfr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200"/>
            </a:lvl1pPr>
            <a:lvl2pPr marL="288925" indent="0">
              <a:lnSpc>
                <a:spcPts val="11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Brief synopsis of the overall benefit this customer gains from using Cloudera </a:t>
            </a:r>
            <a:endParaRPr lang="en-US" dirty="0"/>
          </a:p>
        </p:txBody>
      </p:sp>
      <p:sp>
        <p:nvSpPr>
          <p:cNvPr id="69" name="Picture Placeholder 68"/>
          <p:cNvSpPr>
            <a:spLocks noGrp="1"/>
          </p:cNvSpPr>
          <p:nvPr>
            <p:ph type="pic" sz="quarter" idx="25" hasCustomPrompt="1"/>
          </p:nvPr>
        </p:nvSpPr>
        <p:spPr>
          <a:xfrm>
            <a:off x="4481024" y="4829908"/>
            <a:ext cx="3226776" cy="665284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 dirty="0" smtClean="0"/>
              <a:t>Customer Logo</a:t>
            </a:r>
            <a:endParaRPr lang="en-US" dirty="0"/>
          </a:p>
        </p:txBody>
      </p:sp>
      <p:sp>
        <p:nvSpPr>
          <p:cNvPr id="70" name="Picture Placeholder 68"/>
          <p:cNvSpPr>
            <a:spLocks noGrp="1"/>
          </p:cNvSpPr>
          <p:nvPr>
            <p:ph type="pic" sz="quarter" idx="26" hasCustomPrompt="1"/>
          </p:nvPr>
        </p:nvSpPr>
        <p:spPr>
          <a:xfrm>
            <a:off x="756016" y="4829908"/>
            <a:ext cx="3226776" cy="682869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Customer Logo</a:t>
            </a:r>
            <a:endParaRPr lang="en-US" dirty="0"/>
          </a:p>
        </p:txBody>
      </p:sp>
      <p:sp>
        <p:nvSpPr>
          <p:cNvPr id="71" name="Picture Placeholder 68"/>
          <p:cNvSpPr>
            <a:spLocks noGrp="1"/>
          </p:cNvSpPr>
          <p:nvPr>
            <p:ph type="pic" sz="quarter" idx="27" hasCustomPrompt="1"/>
          </p:nvPr>
        </p:nvSpPr>
        <p:spPr>
          <a:xfrm>
            <a:off x="8211894" y="4829908"/>
            <a:ext cx="3226776" cy="682869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 dirty="0" smtClean="0"/>
              <a:t>Customer Logo</a:t>
            </a:r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Success stories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076827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 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 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9412" y="642938"/>
            <a:ext cx="11313561" cy="60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79412" y="1447801"/>
            <a:ext cx="11313560" cy="4678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509985" y="6385630"/>
            <a:ext cx="1164827" cy="226840"/>
            <a:chOff x="382588" y="4784726"/>
            <a:chExt cx="896938" cy="174625"/>
          </a:xfrm>
          <a:solidFill>
            <a:schemeClr val="tx1"/>
          </a:solidFill>
        </p:grpSpPr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49" name="Freeform 17"/>
            <p:cNvSpPr>
              <a:spLocks noEditPoints="1"/>
            </p:cNvSpPr>
            <p:nvPr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53" name="Freeform 21"/>
            <p:cNvSpPr>
              <a:spLocks noEditPoints="1"/>
            </p:cNvSpPr>
            <p:nvPr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  <p:sp>
          <p:nvSpPr>
            <p:cNvPr id="54" name="Freeform 22"/>
            <p:cNvSpPr>
              <a:spLocks noEditPoints="1"/>
            </p:cNvSpPr>
            <p:nvPr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solidFill>
                  <a:schemeClr val="tx1"/>
                </a:solidFill>
                <a:latin typeface="Roboto Light" charset="0"/>
              </a:endParaRPr>
            </a:p>
          </p:txBody>
        </p:sp>
      </p:grpSp>
      <p:sp>
        <p:nvSpPr>
          <p:cNvPr id="59" name="Slide Number Placeholder 5"/>
          <p:cNvSpPr txBox="1">
            <a:spLocks/>
          </p:cNvSpPr>
          <p:nvPr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b="0" i="0" smtClean="0">
                <a:solidFill>
                  <a:schemeClr val="bg2">
                    <a:lumMod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pPr/>
              <a:t>‹#›</a:t>
            </a:fld>
            <a:endParaRPr lang="en-US" sz="900" b="0" i="0" dirty="0">
              <a:solidFill>
                <a:schemeClr val="bg2">
                  <a:lumMod val="50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60" name="Footer Placeholder 4"/>
          <p:cNvSpPr txBox="1">
            <a:spLocks/>
          </p:cNvSpPr>
          <p:nvPr/>
        </p:nvSpPr>
        <p:spPr>
          <a:xfrm>
            <a:off x="7492417" y="6457947"/>
            <a:ext cx="3859795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900" kern="1200" dirty="0">
                <a:solidFill>
                  <a:schemeClr val="tx1"/>
                </a:solidFill>
                <a:latin typeface="Calibre Regular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800" b="0" i="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© Cloudera,</a:t>
            </a:r>
            <a:r>
              <a:rPr lang="en-US" sz="800" b="0" i="0" baseline="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Inc</a:t>
            </a:r>
            <a:r>
              <a:rPr lang="en-US" sz="800" b="0" i="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. All rights reserved.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93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85" r:id="rId6"/>
    <p:sldLayoutId id="2147483784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6" r:id="rId21"/>
    <p:sldLayoutId id="2147483787" r:id="rId22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0" i="0" kern="1200" spc="-100" baseline="0">
          <a:solidFill>
            <a:schemeClr val="tx2"/>
          </a:solidFill>
          <a:latin typeface="Roboto Light" charset="0"/>
          <a:ea typeface="+mj-ea"/>
          <a:cs typeface="Calibri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None/>
        <a:defRPr sz="2400" b="0" i="0" kern="1200">
          <a:solidFill>
            <a:srgbClr val="595B59"/>
          </a:solidFill>
          <a:latin typeface="Roboto Light" charset="0"/>
          <a:ea typeface="+mn-ea"/>
          <a:cs typeface="Calibri Light"/>
        </a:defRPr>
      </a:lvl1pPr>
      <a:lvl2pPr marL="288925" indent="0" algn="l" defTabSz="457200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None/>
        <a:defRPr sz="2400" b="0" i="0" kern="1200">
          <a:solidFill>
            <a:srgbClr val="595B59"/>
          </a:solidFill>
          <a:latin typeface="Roboto Light" charset="0"/>
          <a:ea typeface="+mn-ea"/>
          <a:cs typeface="Calibri Light"/>
        </a:defRPr>
      </a:lvl2pPr>
      <a:lvl3pPr marL="681037" indent="0" algn="l" defTabSz="457200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None/>
        <a:defRPr sz="2400" b="0" i="0" kern="1200">
          <a:solidFill>
            <a:srgbClr val="595B59"/>
          </a:solidFill>
          <a:latin typeface="Roboto Light" charset="0"/>
          <a:ea typeface="+mn-ea"/>
          <a:cs typeface="Calibri Light"/>
        </a:defRPr>
      </a:lvl3pPr>
      <a:lvl4pPr marL="1031875" indent="0" algn="l" defTabSz="457200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None/>
        <a:tabLst>
          <a:tab pos="1889125" algn="l"/>
        </a:tabLst>
        <a:defRPr sz="2400" b="0" i="0" kern="1200">
          <a:solidFill>
            <a:srgbClr val="595B59"/>
          </a:solidFill>
          <a:latin typeface="Roboto Light" charset="0"/>
          <a:ea typeface="+mn-ea"/>
          <a:cs typeface="Calibri Light"/>
        </a:defRPr>
      </a:lvl4pPr>
      <a:lvl5pPr marL="1425575" indent="0" algn="l" defTabSz="457200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None/>
        <a:defRPr sz="2400" b="0" i="0" kern="1200">
          <a:solidFill>
            <a:srgbClr val="595B59"/>
          </a:solidFill>
          <a:latin typeface="Roboto Light" charset="0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broadinstitute/gatk" TargetMode="External"/><Relationship Id="rId3" Type="http://schemas.openxmlformats.org/officeDocument/2006/relationships/hyperlink" Target="https://github.com/hail-is/hai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ohdsi.org/who-we-are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Genomics with Apache Spark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Spark Summit Europe, 26 October 2017</a:t>
            </a:r>
            <a:br>
              <a:rPr lang="en-US" dirty="0" smtClean="0"/>
            </a:br>
            <a:r>
              <a:rPr lang="en-US" dirty="0" smtClean="0"/>
              <a:t>Tom White @</a:t>
            </a:r>
            <a:r>
              <a:rPr lang="en-US" dirty="0" err="1" smtClean="0"/>
              <a:t>tom_e_white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10151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33612" y="323850"/>
            <a:ext cx="7721600" cy="5791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077687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71450" y="6248400"/>
            <a:ext cx="1809750" cy="476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556100" y="6248400"/>
            <a:ext cx="2388249" cy="476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71450" y="-1"/>
            <a:ext cx="11811032" cy="738189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715970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urnal.pbio.1002195.g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71" y="168094"/>
            <a:ext cx="10423798" cy="61821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077687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Data: Astronomical or </a:t>
            </a:r>
            <a:r>
              <a:rPr lang="en-US" dirty="0" err="1" smtClean="0"/>
              <a:t>Genomical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8985" y="2269268"/>
            <a:ext cx="7778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“We therefore estimate between 100 million and as many as 2 billion human genomes could be sequenced by 2025... Indeed, this number could grow even larger, especially since new single-cell genome sequencing technologies are starting to reveal previously unimagined levels of variation, especially in cancers, necessitating sequencing the genomes of thousands of separate cells in a single tumor.”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39591" y="6430910"/>
            <a:ext cx="401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</a:t>
            </a:r>
            <a:r>
              <a:rPr lang="en-US" sz="900" dirty="0" err="1" smtClean="0"/>
              <a:t>journals.plos.org/plosbiology/article?id</a:t>
            </a:r>
            <a:r>
              <a:rPr lang="en-US" sz="900" dirty="0" smtClean="0"/>
              <a:t>=10.1371/journal.pbio.1002195</a:t>
            </a:r>
            <a:endParaRPr lang="en-US" sz="900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GATK: Scalable Variant Discovery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5760" y="2902595"/>
            <a:ext cx="11604809" cy="914400"/>
            <a:chOff x="533399" y="2762250"/>
            <a:chExt cx="11239501" cy="914400"/>
          </a:xfrm>
        </p:grpSpPr>
        <p:sp>
          <p:nvSpPr>
            <p:cNvPr id="4" name="Right Arrow 3"/>
            <p:cNvSpPr/>
            <p:nvPr/>
          </p:nvSpPr>
          <p:spPr>
            <a:xfrm>
              <a:off x="533399" y="2838450"/>
              <a:ext cx="11239501" cy="762000"/>
            </a:xfrm>
            <a:prstGeom prst="rightArrow">
              <a:avLst>
                <a:gd name="adj1" fmla="val 50000"/>
                <a:gd name="adj2" fmla="val 57500"/>
              </a:avLst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Alignment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2476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accent5"/>
                  </a:solidFill>
                </a:rPr>
                <a:t>Dedup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752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Recalibrate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5028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QC/Filter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1304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Variant</a:t>
              </a:r>
            </a:p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Calling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7580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Variant</a:t>
              </a:r>
            </a:p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Annotation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pers_timeli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466" y="758662"/>
            <a:ext cx="6639536" cy="560255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sz="half" idx="1"/>
          </p:nvPr>
        </p:nvSpPr>
        <p:spPr>
          <a:xfrm>
            <a:off x="379413" y="1447800"/>
            <a:ext cx="6409536" cy="467836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576"/>
              </a:spcBef>
              <a:buSzPct val="100000"/>
              <a:buFont typeface="Arial"/>
              <a:buChar char="•"/>
            </a:pPr>
            <a:r>
              <a:rPr lang="en-US" dirty="0" smtClean="0"/>
              <a:t> Reads from the sequencer are </a:t>
            </a:r>
            <a:r>
              <a:rPr lang="en-US" i="1" dirty="0" smtClean="0"/>
              <a:t>unaligned</a:t>
            </a:r>
          </a:p>
          <a:p>
            <a:pPr>
              <a:lnSpc>
                <a:spcPct val="150000"/>
              </a:lnSpc>
              <a:spcBef>
                <a:spcPts val="576"/>
              </a:spcBef>
              <a:buSzPct val="100000"/>
              <a:buFont typeface="Arial"/>
              <a:buChar char="•"/>
            </a:pPr>
            <a:r>
              <a:rPr lang="en-US" dirty="0" smtClean="0"/>
              <a:t> Alignment (or mapping) is the process of assigning a position to each read</a:t>
            </a:r>
          </a:p>
          <a:p>
            <a:pPr>
              <a:lnSpc>
                <a:spcPct val="150000"/>
              </a:lnSpc>
              <a:spcBef>
                <a:spcPts val="576"/>
              </a:spcBef>
              <a:buSzPct val="100000"/>
              <a:buFont typeface="Arial"/>
              <a:buChar char="•"/>
            </a:pPr>
            <a:r>
              <a:rPr lang="en-US" dirty="0" smtClean="0"/>
              <a:t> Not just exact string matching against reference, due to variation</a:t>
            </a:r>
          </a:p>
          <a:p>
            <a:pPr>
              <a:lnSpc>
                <a:spcPct val="150000"/>
              </a:lnSpc>
              <a:spcBef>
                <a:spcPts val="576"/>
              </a:spcBef>
              <a:buSzPct val="100000"/>
              <a:buFont typeface="Arial"/>
              <a:buChar char="•"/>
            </a:pPr>
            <a:r>
              <a:rPr lang="en-US" dirty="0" smtClean="0"/>
              <a:t> Many aligners!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9591" y="6430910"/>
            <a:ext cx="2813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Image from https://</a:t>
            </a:r>
            <a:r>
              <a:rPr lang="en-US" sz="900" dirty="0" err="1" smtClean="0"/>
              <a:t>www.ebi.ac.uk/~nf/hts_mappers</a:t>
            </a:r>
            <a:r>
              <a:rPr lang="en-US" sz="900" dirty="0" smtClean="0"/>
              <a:t>/</a:t>
            </a:r>
            <a:endParaRPr lang="en-US" sz="900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BWA family of aligners are very popular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Based on backward search with Burrows–Wheeler Transform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Alignment is embarrassingly parallel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BwaSpark</a:t>
            </a:r>
            <a:r>
              <a:rPr lang="en-US" dirty="0" smtClean="0"/>
              <a:t> is a Spark program that runs BWA-MEM in parallel on a cluster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Uses JNI to call BWA-MEM C library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Each task runs BWA-MEM on a partition of reads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BWA-MEM and Spark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BwaSpark</a:t>
            </a:r>
            <a:endParaRPr lang="en-US" dirty="0"/>
          </a:p>
        </p:txBody>
      </p:sp>
      <p:pic>
        <p:nvPicPr>
          <p:cNvPr id="4" name="Picture 3" descr="bwa-m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40" y="1234911"/>
            <a:ext cx="9810560" cy="4985615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Sequencing is noisy, so often the same DNA fragment is sequenced multiple times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Mark Duplicates finds duplicate reads to avoid double counting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Deduplication</a:t>
            </a:r>
            <a:r>
              <a:rPr lang="en-US" dirty="0" smtClean="0"/>
              <a:t> is essentially a big sort – perfect for Spark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GATK3 has custom on-disk sorting algorithm – not scalable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Duplicates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9411" y="1447800"/>
            <a:ext cx="6536332" cy="4678366"/>
          </a:xfrm>
        </p:spPr>
        <p:txBody>
          <a:bodyPr>
            <a:normAutofit/>
          </a:bodyPr>
          <a:lstStyle/>
          <a:p>
            <a:pPr marL="0" indent="0">
              <a:buFont typeface="Arial"/>
              <a:buChar char="•"/>
            </a:pPr>
            <a:r>
              <a:rPr lang="en-US" dirty="0" smtClean="0">
                <a:latin typeface="+mn-lt"/>
                <a:cs typeface="Calibri"/>
              </a:rPr>
              <a:t> Data Science Team at Cloudera</a:t>
            </a:r>
          </a:p>
          <a:p>
            <a:pPr marL="0" indent="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+mn-lt"/>
              </a:rPr>
              <a:t> Apache </a:t>
            </a:r>
            <a:r>
              <a:rPr lang="en-US" dirty="0" err="1" smtClean="0">
                <a:latin typeface="+mn-lt"/>
              </a:rPr>
              <a:t>Hadoop</a:t>
            </a:r>
            <a:r>
              <a:rPr lang="en-US" dirty="0" smtClean="0">
                <a:latin typeface="+mn-lt"/>
              </a:rPr>
              <a:t> Committer, PMC 	Member,  Apache Member</a:t>
            </a:r>
          </a:p>
          <a:p>
            <a:pPr marL="0" indent="0">
              <a:buFont typeface="Arial"/>
              <a:buChar char="•"/>
            </a:pPr>
            <a:r>
              <a:rPr lang="en-US" dirty="0" smtClean="0">
                <a:latin typeface="+mn-lt"/>
                <a:cs typeface="Calibri"/>
              </a:rPr>
              <a:t> Author of “</a:t>
            </a:r>
            <a:r>
              <a:rPr lang="en-US" dirty="0" err="1" smtClean="0">
                <a:latin typeface="+mn-lt"/>
                <a:cs typeface="Calibri"/>
              </a:rPr>
              <a:t>Hadoop</a:t>
            </a:r>
            <a:r>
              <a:rPr lang="en-US" dirty="0" smtClean="0">
                <a:latin typeface="+mn-lt"/>
                <a:cs typeface="Calibri"/>
              </a:rPr>
              <a:t>: The Definitive Guide”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228600" lvl="1" indent="0">
              <a:buNone/>
            </a:pPr>
            <a:endParaRPr lang="en-US" dirty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</p:txBody>
      </p:sp>
      <p:pic>
        <p:nvPicPr>
          <p:cNvPr id="7" name="Content Placeholder 6" descr="lr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6930" r="-26930"/>
          <a:stretch>
            <a:fillRect/>
          </a:stretch>
        </p:blipFill>
        <p:spPr>
          <a:xfrm>
            <a:off x="6250045" y="779546"/>
            <a:ext cx="6270073" cy="534662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752132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MarkDuplicatesSpark</a:t>
            </a:r>
            <a:endParaRPr lang="en-US" dirty="0"/>
          </a:p>
        </p:txBody>
      </p:sp>
      <p:pic>
        <p:nvPicPr>
          <p:cNvPr id="11" name="Picture 10" descr="mark-d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14" y="1985996"/>
            <a:ext cx="11233707" cy="3287796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CPU </a:t>
            </a:r>
            <a:r>
              <a:rPr lang="en-US" dirty="0" err="1" smtClean="0"/>
              <a:t>vs</a:t>
            </a:r>
            <a:r>
              <a:rPr lang="en-US" dirty="0" smtClean="0"/>
              <a:t> wall clock time</a:t>
            </a:r>
            <a:endParaRPr lang="en-US" dirty="0"/>
          </a:p>
        </p:txBody>
      </p:sp>
      <p:pic>
        <p:nvPicPr>
          <p:cNvPr id="4" name="Picture 3" descr="cpu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57" y="1249362"/>
            <a:ext cx="4680619" cy="4680619"/>
          </a:xfrm>
          <a:prstGeom prst="rect">
            <a:avLst/>
          </a:prstGeom>
        </p:spPr>
      </p:pic>
      <p:pic>
        <p:nvPicPr>
          <p:cNvPr id="5" name="Picture 4" descr="runti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51" y="1249362"/>
            <a:ext cx="4680619" cy="4680619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Pipeline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5760" y="2902595"/>
            <a:ext cx="11604809" cy="914400"/>
            <a:chOff x="533399" y="2762250"/>
            <a:chExt cx="11239501" cy="914400"/>
          </a:xfrm>
        </p:grpSpPr>
        <p:sp>
          <p:nvSpPr>
            <p:cNvPr id="4" name="Right Arrow 3"/>
            <p:cNvSpPr/>
            <p:nvPr/>
          </p:nvSpPr>
          <p:spPr>
            <a:xfrm>
              <a:off x="533399" y="2838450"/>
              <a:ext cx="11239501" cy="762000"/>
            </a:xfrm>
            <a:prstGeom prst="rightArrow">
              <a:avLst>
                <a:gd name="adj1" fmla="val 50000"/>
                <a:gd name="adj2" fmla="val 57500"/>
              </a:avLst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Alignment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2476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accent5"/>
                  </a:solidFill>
                </a:rPr>
                <a:t>Dedup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752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Recalibrate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5028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QC/Filter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1304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Variant</a:t>
              </a:r>
            </a:p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Calling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75800" y="2762250"/>
              <a:ext cx="150495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Variant</a:t>
              </a:r>
            </a:p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Annotation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trying things you didn’t think were possible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8985" y="2269268"/>
            <a:ext cx="7778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no prior experience of Spark, a team at the Broad were able to write a GATK4 Spark tool for analyzing structural variants that hadn’t been attempted on GATK3 due to its computational complexity, and get it running at what they estimated was </a:t>
            </a:r>
            <a:r>
              <a:rPr lang="en-US" sz="2400" i="1" dirty="0" smtClean="0"/>
              <a:t>one or two orders of magnitude faster</a:t>
            </a:r>
            <a:r>
              <a:rPr lang="en-US" sz="2400" dirty="0" smtClean="0"/>
              <a:t> than it would have been on GATK3.</a:t>
            </a:r>
            <a:endParaRPr lang="en-US" sz="2400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Hail: Scalable Genomic Data Analysis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127007701_030619a6ed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091" y="1025583"/>
            <a:ext cx="3957530" cy="522190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Association studies look for statistical associations between genetic variation and phenotypic traits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Most disease is polygenic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Challenge is to do so for 100K+ individuals across the whole genome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Genetic Trait Associations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il-Variant-Datas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36" y="992108"/>
            <a:ext cx="5851525" cy="5578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Hail Variant Dataset (VDS)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Parquet format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Not one column per sample (doesn’t scale)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Genotypes are stored in one column as either</a:t>
            </a:r>
          </a:p>
          <a:p>
            <a:pPr lvl="2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a compressed custom encoding (default)</a:t>
            </a:r>
          </a:p>
          <a:p>
            <a:pPr lvl="2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a nested array (SQL-friendly)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Read and write using Spark </a:t>
            </a:r>
            <a:r>
              <a:rPr lang="en-US" dirty="0" err="1" smtClean="0"/>
              <a:t>RDDs</a:t>
            </a:r>
            <a:endParaRPr lang="en-US" dirty="0" smtClean="0"/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Read using SQL engines (e.g. Impala)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VDS Format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0500" y="0"/>
            <a:ext cx="11802140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Need more than just the reference – annotation databases have information about the biology of the genome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E.g. ENCODE, the Encyclopedia of DNA Elements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Genes and their promoters, regulatory elements, transcripts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Hail makes it easy to join these databases with the VDS as annotations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Sample annotations contain phenotype information (e.g. disease, ancestry)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genomics?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il-examp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12138025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Genome Aggregation Database (</a:t>
            </a:r>
            <a:r>
              <a:rPr lang="en-US" dirty="0" err="1" smtClean="0"/>
              <a:t>gnomAD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Hail was used for processing and QC analysis on</a:t>
            </a:r>
          </a:p>
          <a:p>
            <a:pPr lvl="2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123,136 </a:t>
            </a:r>
            <a:r>
              <a:rPr lang="en-US" dirty="0" err="1" smtClean="0"/>
              <a:t>exome</a:t>
            </a:r>
            <a:r>
              <a:rPr lang="en-US" dirty="0" smtClean="0"/>
              <a:t> sequences</a:t>
            </a:r>
          </a:p>
          <a:p>
            <a:pPr lvl="2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15,496 whole genome sequences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UK </a:t>
            </a:r>
            <a:r>
              <a:rPr lang="en-US" dirty="0" err="1" smtClean="0"/>
              <a:t>Biobank</a:t>
            </a:r>
            <a:endParaRPr lang="en-US" dirty="0" smtClean="0"/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Hail was used to generate GWAS summary statistics for 487,409 individuals</a:t>
            </a:r>
          </a:p>
          <a:p>
            <a:pPr lvl="2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26 billion linear regressions in ~2 hours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Hail at Scale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Spark is a great fit for large scale genomics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But will need to scale more in future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Get involved!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https://github.com/broadinstitute/</a:t>
            </a:r>
            <a:r>
              <a:rPr lang="en-US" dirty="0" smtClean="0">
                <a:hlinkClick r:id="rId2"/>
              </a:rPr>
              <a:t>gatk</a:t>
            </a:r>
            <a:endParaRPr lang="en-US" dirty="0" smtClean="0"/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https://github.com/hail-is/</a:t>
            </a:r>
            <a:r>
              <a:rPr lang="en-US" dirty="0" smtClean="0">
                <a:hlinkClick r:id="rId3"/>
              </a:rPr>
              <a:t>hail</a:t>
            </a:r>
            <a:endParaRPr lang="en-US" dirty="0" smtClean="0"/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endParaRPr lang="en-US" dirty="0" smtClean="0"/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Thanks: Broad Institute GATK and Hail teams, industry collaborators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Tom White </a:t>
            </a:r>
            <a:r>
              <a:rPr lang="en-US" dirty="0" smtClean="0"/>
              <a:t>@</a:t>
            </a:r>
            <a:r>
              <a:rPr lang="en-US" dirty="0" err="1" smtClean="0"/>
              <a:t>tom_e_white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files</a:t>
            </a:r>
            <a:endParaRPr lang="en-US" dirty="0"/>
          </a:p>
        </p:txBody>
      </p:sp>
      <p:pic>
        <p:nvPicPr>
          <p:cNvPr id="3" name="Picture 2" descr="sa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84" y="1543721"/>
            <a:ext cx="10591800" cy="26543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6481076" y="4745924"/>
            <a:ext cx="1008967" cy="1587"/>
          </a:xfrm>
          <a:prstGeom prst="straightConnector1">
            <a:avLst/>
          </a:prstGeom>
          <a:ln w="127000" cap="rnd">
            <a:solidFill>
              <a:schemeClr val="accent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/>
          <p:cNvSpPr/>
          <p:nvPr/>
        </p:nvSpPr>
        <p:spPr>
          <a:xfrm>
            <a:off x="1026354" y="2429717"/>
            <a:ext cx="266687" cy="1504917"/>
          </a:xfrm>
          <a:prstGeom prst="leftBrace">
            <a:avLst/>
          </a:prstGeom>
          <a:ln w="381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487" y="299584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Reads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9619" y="5467072"/>
            <a:ext cx="1213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Sequence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890476" y="4745924"/>
            <a:ext cx="1008967" cy="1587"/>
          </a:xfrm>
          <a:prstGeom prst="straightConnector1">
            <a:avLst/>
          </a:prstGeom>
          <a:ln w="127000" cap="rnd">
            <a:solidFill>
              <a:schemeClr val="accent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72801" y="5467072"/>
            <a:ext cx="1045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Position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OHDSI: Real World Evidence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Randomized Controlled Trials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Research-driven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Small (thousands)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Expensive, time-consuming, may not generalize</a:t>
            </a:r>
          </a:p>
          <a:p>
            <a:pPr>
              <a:lnSpc>
                <a:spcPct val="150000"/>
              </a:lnSpc>
              <a:buSzPct val="100000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Observational Data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Real-world healthcare delivery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Large (millions)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Integration challenge</a:t>
            </a:r>
          </a:p>
          <a:p>
            <a:pPr lvl="2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Electronic health records</a:t>
            </a:r>
          </a:p>
          <a:p>
            <a:pPr lvl="2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Insurance claims</a:t>
            </a:r>
          </a:p>
          <a:p>
            <a:pPr lvl="2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Pharmacy records, etc.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https://www.ohdsi.org/who-we-are/</a:t>
            </a:r>
            <a:endParaRPr lang="en-US" dirty="0" smtClean="0"/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Observational Health Data Sciences and Informatics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mop-cd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-1"/>
            <a:ext cx="11957050" cy="6858001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la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753851" cy="6858001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Common Data Model as Hive tables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Query using Impala or Spark SQL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Several OHDSI projects working with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Descriptive statistics (ACHILLES)</a:t>
            </a:r>
          </a:p>
          <a:p>
            <a:pPr lvl="1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Web UI for conducting scientific analyses (Atlas)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Lots of potential for machine learning with Spark ML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Also, integrate with genomic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OHDSI and </a:t>
            </a:r>
            <a:r>
              <a:rPr lang="en-US" dirty="0" err="1" smtClean="0"/>
              <a:t>Hadoop</a:t>
            </a:r>
            <a:r>
              <a:rPr lang="en-US" dirty="0" smtClean="0"/>
              <a:t>/Spark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298571" y="1056560"/>
            <a:ext cx="1673650" cy="37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1554" y="5127816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Organism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219201" y="1213442"/>
            <a:ext cx="5452876" cy="4437594"/>
            <a:chOff x="1219201" y="1213442"/>
            <a:chExt cx="5452876" cy="4437594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243" y="1433717"/>
              <a:ext cx="3721834" cy="295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44714" y="5127816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Cell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9201" y="2599768"/>
              <a:ext cx="251009" cy="251009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49415" y="1213442"/>
              <a:ext cx="3922662" cy="3322703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3783108" y="1189425"/>
            <a:ext cx="8208495" cy="4461611"/>
            <a:chOff x="3783108" y="1189425"/>
            <a:chExt cx="8208495" cy="44616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7313066" y="1213443"/>
              <a:ext cx="4678537" cy="355002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926013" y="5127816"/>
              <a:ext cx="1452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Genome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3065" y="1189425"/>
              <a:ext cx="4678537" cy="3574041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83108" y="2599768"/>
              <a:ext cx="952508" cy="806824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756106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330808" y="2956327"/>
            <a:ext cx="7620000" cy="6604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810338" y="1801266"/>
            <a:ext cx="1341176" cy="297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61381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065951" y="575934"/>
            <a:ext cx="7010384" cy="607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 flipH="1">
            <a:off x="2327110" y="4892246"/>
            <a:ext cx="451536" cy="1271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 flipH="1">
            <a:off x="2331896" y="244148"/>
            <a:ext cx="441965" cy="1271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 flipH="1">
            <a:off x="2357952" y="3342878"/>
            <a:ext cx="389853" cy="1271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 flipH="1">
            <a:off x="2389582" y="1793513"/>
            <a:ext cx="326593" cy="1271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065951" y="2125299"/>
            <a:ext cx="7010384" cy="6075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065951" y="5224031"/>
            <a:ext cx="7010384" cy="607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065951" y="3674665"/>
            <a:ext cx="7010384" cy="6075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34876" y="1940633"/>
            <a:ext cx="244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Reference chromosome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81370" y="270928"/>
            <a:ext cx="1058256" cy="5888924"/>
            <a:chOff x="7781370" y="270928"/>
            <a:chExt cx="1058256" cy="5888924"/>
          </a:xfrm>
        </p:grpSpPr>
        <p:sp>
          <p:nvSpPr>
            <p:cNvPr id="14" name="TextBox 13"/>
            <p:cNvSpPr txBox="1"/>
            <p:nvPr/>
          </p:nvSpPr>
          <p:spPr>
            <a:xfrm>
              <a:off x="7843841" y="5790520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Location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781370" y="270928"/>
              <a:ext cx="0" cy="5801349"/>
            </a:xfrm>
            <a:prstGeom prst="line">
              <a:avLst/>
            </a:prstGeom>
            <a:ln w="889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19125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10101" y="2042841"/>
            <a:ext cx="709098" cy="2312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34348" y="2008246"/>
            <a:ext cx="238125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322728" y="1836599"/>
            <a:ext cx="3562349" cy="2724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52439" y="797866"/>
            <a:ext cx="1500529" cy="1579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5226" y="2167820"/>
            <a:ext cx="28777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&gt;read1</a:t>
            </a:r>
          </a:p>
          <a:p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TTGGACATTTCGGGGTCTCAGATT</a:t>
            </a:r>
          </a:p>
          <a:p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&gt;read2</a:t>
            </a:r>
          </a:p>
          <a:p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AATGTTGTTAGAGATCCGGGATTT</a:t>
            </a:r>
          </a:p>
          <a:p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&gt;read3</a:t>
            </a:r>
          </a:p>
          <a:p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GGATTCCCCGCCGTTTGAGAGCCT</a:t>
            </a:r>
          </a:p>
          <a:p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&gt;read4</a:t>
            </a:r>
          </a:p>
          <a:p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AGGTTGGTACCGCGAAAAGCGCAT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31059" y="2063601"/>
            <a:ext cx="945540" cy="22705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381723" y="3198871"/>
            <a:ext cx="797755" cy="0"/>
          </a:xfrm>
          <a:prstGeom prst="straightConnector1">
            <a:avLst/>
          </a:prstGeom>
          <a:ln w="889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72448" y="3198871"/>
            <a:ext cx="628052" cy="0"/>
          </a:xfrm>
          <a:prstGeom prst="straightConnector1">
            <a:avLst/>
          </a:prstGeom>
          <a:ln w="889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58348" y="3198871"/>
            <a:ext cx="628052" cy="0"/>
          </a:xfrm>
          <a:prstGeom prst="straightConnector1">
            <a:avLst/>
          </a:prstGeom>
          <a:ln w="889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62424" y="3198871"/>
            <a:ext cx="494702" cy="0"/>
          </a:xfrm>
          <a:prstGeom prst="straightConnector1">
            <a:avLst/>
          </a:prstGeom>
          <a:ln w="889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773248" y="-4141735"/>
            <a:ext cx="9565319" cy="10810326"/>
            <a:chOff x="1773248" y="-4141735"/>
            <a:chExt cx="9565319" cy="10810326"/>
          </a:xfrm>
        </p:grpSpPr>
        <p:sp>
          <p:nvSpPr>
            <p:cNvPr id="14" name="Arc 13"/>
            <p:cNvSpPr/>
            <p:nvPr/>
          </p:nvSpPr>
          <p:spPr>
            <a:xfrm rot="8051773">
              <a:off x="1611858" y="-3980345"/>
              <a:ext cx="9888099" cy="9565319"/>
            </a:xfrm>
            <a:prstGeom prst="arc">
              <a:avLst>
                <a:gd name="adj1" fmla="val 17337324"/>
                <a:gd name="adj2" fmla="val 20684831"/>
              </a:avLst>
            </a:prstGeom>
            <a:ln w="889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5472" y="5745261"/>
              <a:ext cx="45808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smtClean="0">
                  <a:solidFill>
                    <a:schemeClr val="accent5"/>
                  </a:solidFill>
                </a:rPr>
                <a:t>Bioinformatics!</a:t>
              </a:r>
              <a:endParaRPr lang="en-US" sz="5400" b="1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Reads are fragments of DNA that are artifacts of the DNA sequencing process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We combine them together (with computers) to reconstruct an individual’s genome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An implementation detail</a:t>
            </a:r>
          </a:p>
          <a:p>
            <a:pPr>
              <a:lnSpc>
                <a:spcPct val="150000"/>
              </a:lnSpc>
              <a:buSzPct val="100000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Variants are parts of the genome where individuals DNA differs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VCF ≈ </a:t>
            </a:r>
            <a:r>
              <a:rPr lang="en-US" dirty="0" smtClean="0">
                <a:latin typeface="Courier"/>
              </a:rPr>
              <a:t>diff </a:t>
            </a:r>
            <a:r>
              <a:rPr lang="en-US" dirty="0" smtClean="0"/>
              <a:t>reference individual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dirty="0" smtClean="0"/>
              <a:t> Variants are what scientists are interested 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Reads and Variants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Pipeline</a:t>
            </a:r>
            <a:endParaRPr lang="en-US" dirty="0"/>
          </a:p>
        </p:txBody>
      </p:sp>
      <p:pic>
        <p:nvPicPr>
          <p:cNvPr id="4" name="Picture 3" descr="Pip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01" y="1826078"/>
            <a:ext cx="8970530" cy="3450204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PUBLIC">
  <a:themeElements>
    <a:clrScheme name="CLOUDERA 1">
      <a:dk1>
        <a:srgbClr val="2D373D"/>
      </a:dk1>
      <a:lt1>
        <a:srgbClr val="FFFFFF"/>
      </a:lt1>
      <a:dk2>
        <a:srgbClr val="29A7DE"/>
      </a:dk2>
      <a:lt2>
        <a:srgbClr val="F5F5F5"/>
      </a:lt2>
      <a:accent1>
        <a:srgbClr val="E5452F"/>
      </a:accent1>
      <a:accent2>
        <a:srgbClr val="FF8F00"/>
      </a:accent2>
      <a:accent3>
        <a:srgbClr val="FFD664"/>
      </a:accent3>
      <a:accent4>
        <a:srgbClr val="A3D65E"/>
      </a:accent4>
      <a:accent5>
        <a:srgbClr val="28A7DE"/>
      </a:accent5>
      <a:accent6>
        <a:srgbClr val="9678D3"/>
      </a:accent6>
      <a:hlink>
        <a:srgbClr val="29A7DE"/>
      </a:hlink>
      <a:folHlink>
        <a:srgbClr val="28A7DE"/>
      </a:folHlink>
    </a:clrScheme>
    <a:fontScheme name="Calibri">
      <a:majorFont>
        <a:latin typeface="Roboto-Ligh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boto-Ligh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cPUBLIC" id="{004FD6E4-8DCF-5949-B1EA-45826874DE9A}" vid="{99D4C19C-A50C-0A47-9B33-03C9FBA1BD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4467</TotalTime>
  <Words>1282</Words>
  <Application>Microsoft Macintosh PowerPoint</Application>
  <PresentationFormat>Custom</PresentationFormat>
  <Paragraphs>184</Paragraphs>
  <Slides>39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cPUBLIC</vt:lpstr>
      <vt:lpstr>Practical Genomics with Apache Spark  Spark Summit Europe, 26 October 2017 Tom White @tom_e_white</vt:lpstr>
      <vt:lpstr>About Me</vt:lpstr>
      <vt:lpstr>What is genomics?</vt:lpstr>
      <vt:lpstr>Slide 4</vt:lpstr>
      <vt:lpstr>Slide 5</vt:lpstr>
      <vt:lpstr>Slide 6</vt:lpstr>
      <vt:lpstr>Slide 7</vt:lpstr>
      <vt:lpstr>Reads and Variants</vt:lpstr>
      <vt:lpstr>The Analysis Pipeline</vt:lpstr>
      <vt:lpstr>Slide 10</vt:lpstr>
      <vt:lpstr>Slide 11</vt:lpstr>
      <vt:lpstr>Slide 12</vt:lpstr>
      <vt:lpstr>“Big Data: Astronomical or Genomical?”</vt:lpstr>
      <vt:lpstr>GATK: Scalable Variant Discovery</vt:lpstr>
      <vt:lpstr>Pipelines</vt:lpstr>
      <vt:lpstr>Alignment</vt:lpstr>
      <vt:lpstr>BWA-MEM and Spark</vt:lpstr>
      <vt:lpstr>BwaSpark</vt:lpstr>
      <vt:lpstr>Mark Duplicates</vt:lpstr>
      <vt:lpstr>MarkDuplicatesSpark</vt:lpstr>
      <vt:lpstr>Performance: CPU vs wall clock time</vt:lpstr>
      <vt:lpstr>Back to the Pipeline</vt:lpstr>
      <vt:lpstr>Performance: trying things you didn’t think were possible</vt:lpstr>
      <vt:lpstr>Hail: Scalable Genomic Data Analysis</vt:lpstr>
      <vt:lpstr>Genetic Trait Associations</vt:lpstr>
      <vt:lpstr>Hail Variant Dataset (VDS)</vt:lpstr>
      <vt:lpstr>VDS Format</vt:lpstr>
      <vt:lpstr>Slide 28</vt:lpstr>
      <vt:lpstr>Annotations</vt:lpstr>
      <vt:lpstr>Slide 30</vt:lpstr>
      <vt:lpstr>Hail at Scale</vt:lpstr>
      <vt:lpstr>Conclusion</vt:lpstr>
      <vt:lpstr>Tom White @tom_e_white</vt:lpstr>
      <vt:lpstr>BAM files</vt:lpstr>
      <vt:lpstr>OHDSI: Real World Evidence</vt:lpstr>
      <vt:lpstr>Observational Health Data Sciences and Informatics</vt:lpstr>
      <vt:lpstr>Slide 37</vt:lpstr>
      <vt:lpstr>Slide 38</vt:lpstr>
      <vt:lpstr>OHDSI and Hadoop/Spark</vt:lpstr>
    </vt:vector>
  </TitlesOfParts>
  <Company>Cloudera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Genomics with Apache Spark Spark Summit Europe, 26 October 2017 Tom White @tom_e_white</dc:title>
  <dc:creator>Tom</dc:creator>
  <cp:lastModifiedBy>Tom</cp:lastModifiedBy>
  <cp:revision>37</cp:revision>
  <dcterms:created xsi:type="dcterms:W3CDTF">2017-10-24T19:49:22Z</dcterms:created>
  <dcterms:modified xsi:type="dcterms:W3CDTF">2017-10-26T15:50:57Z</dcterms:modified>
</cp:coreProperties>
</file>